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C515E6-A3EC-4139-AF3B-AA99F13B1FF4}">
  <a:tblStyle styleId="{E1C515E6-A3EC-4139-AF3B-AA99F13B1FF4}"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Hello everyone, I am Sidong from ANU.</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Today I will present my work on Gallery D.C, design search and knowledge discovery through auto-created GUI component gallery.</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CHEN</a:t>
            </a:r>
            <a:r>
              <a:rPr lang="en-US"/>
              <a:t>:are you sure that you can finish 18 slides in 15 mins (or &lt;15min)?</a:t>
            </a:r>
            <a:endParaRPr/>
          </a:p>
        </p:txBody>
      </p:sp>
      <p:sp>
        <p:nvSpPr>
          <p:cNvPr id="48" name="Google Shape;48;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412e61897_2_15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We collect two kinds of app GUI screenshots for the whole work. To collect the first dataset, real application screenshots, we develop an automated UI exploration method to automatically execute an app, explore the app’s GUIs, take the runtime GUI screenshot and also dump the UI components and their metadata in the screenshot, which is time consuming.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second dataset contains 469,177 app introduction GUI screenshots crawled from Google Play. Despite app introduction screenshots achieve high quality design, but also crawling can be easily done to obtain efficiency</a:t>
            </a:r>
            <a:r>
              <a:rPr lang="en-US" sz="1000">
                <a:solidFill>
                  <a:schemeClr val="dk1"/>
                </a:solidFill>
              </a:rPr>
              <a:t> compare to the first dataset collection</a:t>
            </a:r>
            <a:r>
              <a:rPr lang="en-US" sz="1000">
                <a:solidFill>
                  <a:schemeClr val="dk1"/>
                </a:solidFill>
              </a:rPr>
              <a:t>.</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1200"/>
              </a:spcAft>
              <a:buNone/>
            </a:pPr>
            <a:r>
              <a:rPr b="1" lang="en-US" sz="1000">
                <a:solidFill>
                  <a:schemeClr val="dk1"/>
                </a:solidFill>
              </a:rPr>
              <a:t>CHEN</a:t>
            </a:r>
            <a:r>
              <a:rPr lang="en-US" sz="1000">
                <a:solidFill>
                  <a:schemeClr val="dk1"/>
                </a:solidFill>
              </a:rPr>
              <a:t>: Also add a screenshot of introduction page of one app.</a:t>
            </a:r>
            <a:endParaRPr sz="1000">
              <a:solidFill>
                <a:schemeClr val="dk1"/>
              </a:solidFill>
            </a:endParaRPr>
          </a:p>
        </p:txBody>
      </p:sp>
      <p:sp>
        <p:nvSpPr>
          <p:cNvPr id="166" name="Google Shape;166;g7412e61897_2_15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412e61897_2_18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We use the first dataset, the real-app screenshots  to train the GUI component detection model using Faster RCNN.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trained model is then used to wirify (i.e., decompose) the app introduction screenshots in the second dataset into the GUI components (with component metadata) in these screenshots.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1200"/>
              </a:spcAft>
              <a:buNone/>
            </a:pPr>
            <a:r>
              <a:rPr b="1" lang="en-US" sz="1000">
                <a:solidFill>
                  <a:schemeClr val="dk1"/>
                </a:solidFill>
              </a:rPr>
              <a:t>CHEN</a:t>
            </a:r>
            <a:r>
              <a:rPr lang="en-US" sz="1000">
                <a:solidFill>
                  <a:schemeClr val="dk1"/>
                </a:solidFill>
              </a:rPr>
              <a:t>: The image is too blurred to see clearly.</a:t>
            </a:r>
            <a:endParaRPr sz="1000">
              <a:solidFill>
                <a:schemeClr val="dk1"/>
              </a:solidFill>
            </a:endParaRPr>
          </a:p>
        </p:txBody>
      </p:sp>
      <p:sp>
        <p:nvSpPr>
          <p:cNvPr id="176" name="Google Shape;176;g7412e61897_2_18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412e61897_2_19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Introduction screenshots are different from the real-app screenshot. The introduction screenshots are more like posters which contain not only the app GUI screenshots, but also much other information.</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Such image differences between the training data and the testing data may lead to poor performance of the trained model. </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To bridge the gap between the GUI screenshots from the two resources, we apply the image augmentation method to transform the training screenshots to simulate testing data such as randomly resizing the app runtime GUI screenshots, and </a:t>
            </a:r>
            <a:r>
              <a:rPr lang="en-US" sz="1000">
                <a:solidFill>
                  <a:schemeClr val="dk1"/>
                </a:solidFill>
              </a:rPr>
              <a:t>randomly </a:t>
            </a:r>
            <a:r>
              <a:rPr lang="en-US" sz="1000">
                <a:solidFill>
                  <a:schemeClr val="dk1"/>
                </a:solidFill>
              </a:rPr>
              <a:t>moving it into four directions (e.g., left, right, up, down) around the center of the image.</a:t>
            </a:r>
            <a:endParaRPr sz="1000">
              <a:solidFill>
                <a:schemeClr val="dk1"/>
              </a:solidFill>
            </a:endParaRPr>
          </a:p>
        </p:txBody>
      </p:sp>
      <p:sp>
        <p:nvSpPr>
          <p:cNvPr id="185" name="Google Shape;185;g7412e61897_2_19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412e61897_2_20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The three principal metrics used for evaluating and comparing the performance are precision, recall and mean Average Precision.</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 overall performance of our model is 0.76 for precision, 0.62 for recall and 0.51 for mAP. The images below show some examples of our GUI component wirification.</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First image demonstrate that our model performs well on </a:t>
            </a:r>
            <a:r>
              <a:rPr lang="en-US" sz="1000">
                <a:solidFill>
                  <a:schemeClr val="dk1"/>
                </a:solidFill>
              </a:rPr>
              <a:t>the training dataset, which is the real-app screenshots. Next two images emphasizes our model trained with image augmentation can reliably detects the majority of the GUI components within the app introduction screenshots.</a:t>
            </a:r>
            <a:endParaRPr sz="1000">
              <a:solidFill>
                <a:schemeClr val="dk1"/>
              </a:solidFill>
            </a:endParaRPr>
          </a:p>
        </p:txBody>
      </p:sp>
      <p:sp>
        <p:nvSpPr>
          <p:cNvPr id="197" name="Google Shape;197;g7412e61897_2_20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419b2e572_0_1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With only the component level information, designers do not see the whole GUI context where the components can be used and composed with other components. To satisfy designers’ information needs holistically, we need to automatically detect GUI components in the whole GUI designs so that the two levels of design information can be conveniently connected.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We devised to give designers direct access to GUI components and at the same time allow them to view actual use of the components in the whole designs.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1200"/>
              </a:spcAft>
              <a:buNone/>
            </a:pPr>
            <a:r>
              <a:rPr b="1" lang="en-US" sz="1000">
                <a:solidFill>
                  <a:schemeClr val="dk1"/>
                </a:solidFill>
              </a:rPr>
              <a:t>CHEN</a:t>
            </a:r>
            <a:r>
              <a:rPr lang="en-US" sz="1000">
                <a:solidFill>
                  <a:schemeClr val="dk1"/>
                </a:solidFill>
              </a:rPr>
              <a:t>: for the example on the right-hand side, audience may not see the GUI screenshot very clearly.</a:t>
            </a:r>
            <a:endParaRPr sz="1000">
              <a:solidFill>
                <a:schemeClr val="dk1"/>
              </a:solidFill>
            </a:endParaRPr>
          </a:p>
        </p:txBody>
      </p:sp>
      <p:sp>
        <p:nvSpPr>
          <p:cNvPr id="209" name="Google Shape;209;g7419b2e572_0_1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412e61897_2_25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000">
                <a:solidFill>
                  <a:schemeClr val="dk1"/>
                </a:solidFill>
              </a:rPr>
              <a:t>CHEN</a:t>
            </a:r>
            <a:r>
              <a:rPr lang="en-US" sz="1000">
                <a:solidFill>
                  <a:schemeClr val="dk1"/>
                </a:solidFill>
              </a:rPr>
              <a:t>: YOU may consider the animation to tell this story, i.e., adding the content piece by piece.</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To understand how the Gallery D.C. would be useful in a real design context, we conducted informal interviews with 7 professional designers. Overall they praised our gallery and they have emphasized three important features in their real design context</a:t>
            </a:r>
            <a:endParaRPr>
              <a:solidFill>
                <a:schemeClr val="dk1"/>
              </a:solidFill>
            </a:endParaRPr>
          </a:p>
          <a:p>
            <a:pPr indent="0" lvl="0" marL="0" rtl="0" algn="l">
              <a:lnSpc>
                <a:spcPct val="115000"/>
              </a:lnSpc>
              <a:spcBef>
                <a:spcPts val="1200"/>
              </a:spcBef>
              <a:spcAft>
                <a:spcPts val="0"/>
              </a:spcAft>
              <a:buNone/>
            </a:pPr>
            <a:r>
              <a:rPr lang="en-US" sz="1000">
                <a:solidFill>
                  <a:schemeClr val="dk1"/>
                </a:solidFill>
              </a:rPr>
              <a:t>One interaction designer from Google described a particular use case in which our website can be helpful. In her last job of designing a game app, she needs to decide on style of the buttons that can fit the game she wants to design. She found the component search function particularly useful for looking for inspirations. Using our website, she searched and selected the button component type and set up the app category as game_casual in the filter. Within the different buttons, she found two of them attractive. One button is of pink color with reflective bubble which deemed to attract young girls. Since the target audience of the game app is for young girls, she selected this design and put into her design notebook for reference.</a:t>
            </a:r>
            <a:r>
              <a:rPr lang="en-US">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US" sz="1000">
                <a:solidFill>
                  <a:schemeClr val="dk1"/>
                </a:solidFill>
              </a:rPr>
              <a:t>She also find the other button with the ranking-list icon interesting. It is not only straightforward to show the button semantic, but also reminds her to add the ranking mechanism into the game.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After further checking the whole screenshots and even other screenshots within this app, she also understands the position of this button in the current screen, and other functionality which can also be embedded into her own app. She found this process of initially using bottom-up search with components, and then gradually identify and expand the design style and concept by checking the design of apps that contains interesting components a promising alternative strategy she would like to adopt into her design practices.</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 </a:t>
            </a:r>
            <a:endParaRPr/>
          </a:p>
        </p:txBody>
      </p:sp>
      <p:sp>
        <p:nvSpPr>
          <p:cNvPr id="218" name="Google Shape;218;g7412e61897_2_25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412e61897_2_28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Another designer from Google provides an example of how to use our website to help the design of a social media app.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In Gallery D.C., she searched the GUI components by social application category. Apart from the buttons, it also showed the color demographics and size distribution. She discovered that most buttons within the social-medial apps are rather flat and wide as compared with other categories.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After recalling her own experience in using social apps and searching the web, she further validated this assumption that the wide and big buttons can easily catch audience’s attention, especially for young users who extensively use that kind of app. </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The summarization of design features of GUI components is a powerful approach for him to understand the design trend and practices. </a:t>
            </a:r>
            <a:endParaRPr sz="1000">
              <a:solidFill>
                <a:schemeClr val="dk1"/>
              </a:solidFill>
            </a:endParaRPr>
          </a:p>
        </p:txBody>
      </p:sp>
      <p:sp>
        <p:nvSpPr>
          <p:cNvPr id="232" name="Google Shape;232;g7412e61897_2_28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412e61897_2_30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Another designer was working on creating the UI component design system which is a set of standards for design and code along with components. Such UI component design system enforces visual and interaction consistency of different products within the company for delivering better and familiar user experiences. To get an understanding of the design style of different companies, he adopted the comparison functionality provided in our Gallery D.C.. He selects two big companies (Google and Microsoft) for detailed comparison.</a:t>
            </a:r>
            <a:endParaRPr>
              <a:solidFill>
                <a:schemeClr val="dk1"/>
              </a:solidFill>
            </a:endParaRPr>
          </a:p>
          <a:p>
            <a:pPr indent="0" lvl="0" marL="0" rtl="0" algn="l">
              <a:lnSpc>
                <a:spcPct val="115000"/>
              </a:lnSpc>
              <a:spcBef>
                <a:spcPts val="1200"/>
              </a:spcBef>
              <a:spcAft>
                <a:spcPts val="1200"/>
              </a:spcAft>
              <a:buNone/>
            </a:pPr>
            <a:r>
              <a:rPr lang="en-US" sz="1000">
                <a:solidFill>
                  <a:schemeClr val="dk1"/>
                </a:solidFill>
              </a:rPr>
              <a:t>Our tool returns a list of different components from these two companies. By contrasting these components, he clearly discovered that most components in Microsoft are of the right-angle rectangle. Instead, Google prefers to use white, black and gray color, and Google also embed the shadowing effects to their components. With those features displayed, he further thought about how to distinguish his design system from the current ones. </a:t>
            </a:r>
            <a:endParaRPr sz="1000">
              <a:solidFill>
                <a:schemeClr val="dk1"/>
              </a:solidFill>
            </a:endParaRPr>
          </a:p>
        </p:txBody>
      </p:sp>
      <p:sp>
        <p:nvSpPr>
          <p:cNvPr id="245" name="Google Shape;245;g7412e61897_2_30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412e61897_2_31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highlight>
                  <a:srgbClr val="FFFFFF"/>
                </a:highlight>
              </a:rPr>
              <a:t>CHEN</a:t>
            </a:r>
            <a:r>
              <a:rPr lang="en-US" sz="1000">
                <a:solidFill>
                  <a:schemeClr val="dk1"/>
                </a:solidFill>
                <a:highlight>
                  <a:srgbClr val="FFFFFF"/>
                </a:highlight>
              </a:rPr>
              <a:t>: It is a good idea to add the scan code, but can you put it on each page (maybe top right?)</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US" sz="1000">
                <a:solidFill>
                  <a:schemeClr val="dk1"/>
                </a:solidFill>
                <a:highlight>
                  <a:srgbClr val="FFFFFF"/>
                </a:highlight>
              </a:rPr>
              <a:t>We present a deep-learning based approach for harvesting invisible crowdsourcing GUI design resources in the application market. Those invisible design resources are made explicit in our design gallery, they complement existing design sharing platforms by exposing designer to not only design creativity and aesthetics but also design practicality. Furthermore, our design gallery contains both whole GUI designs and GUI components which give designers more flexibility to access design knowledge at different granularities. Last but not least, our design gallery supports multi-faceted design search, design demographics summarization, and design comparison shopping. These design applications can be incorporated into existing design sharing platforms to extend them beyond content sharing and curation.</a:t>
            </a:r>
            <a:endParaRPr sz="1000">
              <a:solidFill>
                <a:schemeClr val="dk1"/>
              </a:solidFill>
              <a:highlight>
                <a:srgbClr val="FFFFFF"/>
              </a:highlight>
            </a:endParaRPr>
          </a:p>
        </p:txBody>
      </p:sp>
      <p:sp>
        <p:nvSpPr>
          <p:cNvPr id="259" name="Google Shape;259;g7412e61897_2_31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412e61897_2_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Design sharing is a routine activity through which design knowledge, creativity and aesthetics is exchanged among designers. Through design sharing, the designers can gain feedback from the community and boost their portfolio.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Meanwhile, the repository of the shared designs provides an opportunity to learn about GUI designs, gain design inspiration and understand design trends.</a:t>
            </a:r>
            <a:endParaRPr>
              <a:solidFill>
                <a:schemeClr val="dk1"/>
              </a:solidFill>
            </a:endParaRPr>
          </a:p>
          <a:p>
            <a:pPr indent="0" lvl="0" marL="0" rtl="0" algn="l">
              <a:spcBef>
                <a:spcPts val="1200"/>
              </a:spcBef>
              <a:spcAft>
                <a:spcPts val="0"/>
              </a:spcAft>
              <a:buNone/>
            </a:pPr>
            <a:r>
              <a:t/>
            </a:r>
            <a:endParaRPr/>
          </a:p>
        </p:txBody>
      </p:sp>
      <p:sp>
        <p:nvSpPr>
          <p:cNvPr id="63" name="Google Shape;63;g7412e61897_2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412e61897_2_2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a:solidFill>
                  <a:schemeClr val="dk1"/>
                </a:solidFill>
              </a:rPr>
              <a:t>Invisible crowdsourcing</a:t>
            </a:r>
            <a:r>
              <a:rPr lang="en-US">
                <a:solidFill>
                  <a:schemeClr val="dk1"/>
                </a:solidFill>
              </a:rPr>
              <a:t> is one of the emerging Web 2.0 based phenomena and enables a boarder collaboration indirectly with thousands of designers who craft the design of the world-wide popular mobile apps. Existing design sharing platforms have three fundamental limitations.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Chen</a:t>
            </a:r>
            <a:r>
              <a:rPr lang="en-US">
                <a:solidFill>
                  <a:schemeClr val="dk1"/>
                </a:solidFill>
              </a:rPr>
              <a:t>: Can you please add some app icons and screenshots below to show the examples.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77" name="Google Shape;77;g7412e61897_2_2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412e61897_2_4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First, existing design sharing platforms showcase creative design artworks, but GUI designers also need to see the practical use of certain design ideas in real applications.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GUI design artwork and real application GUIs may have substantial differences.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Here we show an example of map application GUIs. We can see that the map-GUI artwork does include the core </a:t>
            </a:r>
            <a:r>
              <a:rPr lang="en-US" sz="1000">
                <a:solidFill>
                  <a:schemeClr val="dk1"/>
                </a:solidFill>
              </a:rPr>
              <a:t>GUI </a:t>
            </a:r>
            <a:r>
              <a:rPr lang="en-US" sz="1000">
                <a:solidFill>
                  <a:schemeClr val="dk1"/>
                </a:solidFill>
              </a:rPr>
              <a:t>components of a map application</a:t>
            </a:r>
            <a:r>
              <a:rPr lang="en-US" sz="1000">
                <a:solidFill>
                  <a:schemeClr val="dk1"/>
                </a:solidFill>
              </a:rPr>
              <a:t>, but it is much simpler than the GUIs of real world map applications</a:t>
            </a:r>
            <a:r>
              <a:rPr lang="en-US" sz="1000">
                <a:solidFill>
                  <a:schemeClr val="dk1"/>
                </a:solidFill>
              </a:rPr>
              <a:t>. On the contrary, the complexity of the four real-world map applications </a:t>
            </a:r>
            <a:r>
              <a:rPr lang="en-US" sz="1000">
                <a:solidFill>
                  <a:schemeClr val="dk1"/>
                </a:solidFill>
              </a:rPr>
              <a:t>GUIs </a:t>
            </a:r>
            <a:r>
              <a:rPr lang="en-US" sz="1000">
                <a:solidFill>
                  <a:schemeClr val="dk1"/>
                </a:solidFill>
              </a:rPr>
              <a:t>is roughly the same. This suggests that the information needs of map users in the real world go beyond those core needs supported in a simple design artwork. It is fine to ignore these additional information needs in the design work. However, if the real-world applications leave these needs unattended, they risk losing valuable users to their competitors.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chemeClr val="dk1"/>
                </a:solidFill>
              </a:rPr>
              <a:t>CHEN: Mention that the current design sharing is not enough due to: 1)artswork is far from the real application 2)never components based</a:t>
            </a:r>
            <a:endParaRPr b="1"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endParaRPr>
          </a:p>
        </p:txBody>
      </p:sp>
      <p:sp>
        <p:nvSpPr>
          <p:cNvPr id="91" name="Google Shape;91;g7412e61897_2_4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412e61897_2_7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900">
                <a:solidFill>
                  <a:schemeClr val="dk1"/>
                </a:solidFill>
              </a:rPr>
              <a:t>Second, existing design sharing platforms tend to support the sharing of the overall design of the GUI only. </a:t>
            </a:r>
            <a:endParaRPr sz="900">
              <a:solidFill>
                <a:schemeClr val="dk1"/>
              </a:solidFill>
            </a:endParaRPr>
          </a:p>
          <a:p>
            <a:pPr indent="0" lvl="0" marL="0" rtl="0" algn="l">
              <a:lnSpc>
                <a:spcPct val="115000"/>
              </a:lnSpc>
              <a:spcBef>
                <a:spcPts val="1200"/>
              </a:spcBef>
              <a:spcAft>
                <a:spcPts val="0"/>
              </a:spcAft>
              <a:buNone/>
            </a:pPr>
            <a:r>
              <a:rPr lang="en-US" sz="900">
                <a:solidFill>
                  <a:schemeClr val="dk1"/>
                </a:solidFill>
              </a:rPr>
              <a:t>Although there are some GUI component design kits, however, these component design kits do not provide the GUI context in which certain components can be practically composed. </a:t>
            </a:r>
            <a:endParaRPr sz="900">
              <a:solidFill>
                <a:schemeClr val="dk1"/>
              </a:solidFill>
            </a:endParaRPr>
          </a:p>
          <a:p>
            <a:pPr indent="0" lvl="0" marL="0" rtl="0" algn="l">
              <a:lnSpc>
                <a:spcPct val="115000"/>
              </a:lnSpc>
              <a:spcBef>
                <a:spcPts val="1200"/>
              </a:spcBef>
              <a:spcAft>
                <a:spcPts val="1200"/>
              </a:spcAft>
              <a:buNone/>
            </a:pPr>
            <a:r>
              <a:rPr lang="en-US" sz="900">
                <a:solidFill>
                  <a:schemeClr val="dk1"/>
                </a:solidFill>
              </a:rPr>
              <a:t>In the design work, designers need to drill down specific GUI components and at the same time still need to see the composition of GUI components as a whole. </a:t>
            </a:r>
            <a:endParaRPr sz="900">
              <a:solidFill>
                <a:schemeClr val="dk1"/>
              </a:solidFill>
            </a:endParaRPr>
          </a:p>
        </p:txBody>
      </p:sp>
      <p:sp>
        <p:nvSpPr>
          <p:cNvPr id="105" name="Google Shape;105;g7412e61897_2_7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412e61897_2_8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900">
                <a:solidFill>
                  <a:schemeClr val="dk1"/>
                </a:solidFill>
              </a:rPr>
              <a:t>Third, existing design sharing platforms support only tagging-based search for the GUI designs. </a:t>
            </a:r>
            <a:endParaRPr sz="900">
              <a:solidFill>
                <a:schemeClr val="dk1"/>
              </a:solidFill>
            </a:endParaRPr>
          </a:p>
          <a:p>
            <a:pPr indent="0" lvl="0" marL="0" rtl="0" algn="l">
              <a:lnSpc>
                <a:spcPct val="115000"/>
              </a:lnSpc>
              <a:spcBef>
                <a:spcPts val="1200"/>
              </a:spcBef>
              <a:spcAft>
                <a:spcPts val="0"/>
              </a:spcAft>
              <a:buNone/>
            </a:pPr>
            <a:r>
              <a:rPr lang="en-US" sz="900">
                <a:solidFill>
                  <a:schemeClr val="dk1"/>
                </a:solidFill>
              </a:rPr>
              <a:t>However, designers also need advanced search abilities, for example, multi-faceted design search such as by component types, application categories, color, size, displayed text and etc.</a:t>
            </a:r>
            <a:endParaRPr sz="900">
              <a:solidFill>
                <a:schemeClr val="dk1"/>
              </a:solidFill>
            </a:endParaRPr>
          </a:p>
          <a:p>
            <a:pPr indent="0" lvl="0" marL="0" rtl="0" algn="l">
              <a:lnSpc>
                <a:spcPct val="115000"/>
              </a:lnSpc>
              <a:spcBef>
                <a:spcPts val="1200"/>
              </a:spcBef>
              <a:spcAft>
                <a:spcPts val="0"/>
              </a:spcAft>
              <a:buNone/>
            </a:pPr>
            <a:r>
              <a:rPr lang="en-US" sz="900">
                <a:solidFill>
                  <a:schemeClr val="dk1"/>
                </a:solidFill>
              </a:rPr>
              <a:t>And also designers need summarization of design demographics such as color and size distribution. In addition design comparison across competitors is required to facilitate their designs system.</a:t>
            </a:r>
            <a:endParaRPr sz="900">
              <a:solidFill>
                <a:schemeClr val="dk1"/>
              </a:solidFill>
            </a:endParaRPr>
          </a:p>
          <a:p>
            <a:pPr indent="0" lvl="0" marL="0" rtl="0" algn="l">
              <a:lnSpc>
                <a:spcPct val="115000"/>
              </a:lnSpc>
              <a:spcBef>
                <a:spcPts val="1200"/>
              </a:spcBef>
              <a:spcAft>
                <a:spcPts val="0"/>
              </a:spcAft>
              <a:buNone/>
            </a:pPr>
            <a:r>
              <a:rPr lang="en-US" sz="900">
                <a:solidFill>
                  <a:schemeClr val="dk1"/>
                </a:solidFill>
              </a:rPr>
              <a:t>We have built an interesting website for our gallery system.</a:t>
            </a:r>
            <a:endParaRPr sz="900">
              <a:solidFill>
                <a:schemeClr val="dk1"/>
              </a:solidFill>
            </a:endParaRPr>
          </a:p>
          <a:p>
            <a:pPr indent="0" lvl="0" marL="0" rtl="0" algn="l">
              <a:lnSpc>
                <a:spcPct val="115000"/>
              </a:lnSpc>
              <a:spcBef>
                <a:spcPts val="1200"/>
              </a:spcBef>
              <a:spcAft>
                <a:spcPts val="1200"/>
              </a:spcAft>
              <a:buNone/>
            </a:pPr>
            <a:r>
              <a:rPr b="1" lang="en-US" sz="900">
                <a:solidFill>
                  <a:schemeClr val="dk1"/>
                </a:solidFill>
              </a:rPr>
              <a:t>CHEN</a:t>
            </a:r>
            <a:r>
              <a:rPr lang="en-US" sz="900">
                <a:solidFill>
                  <a:schemeClr val="dk1"/>
                </a:solidFill>
              </a:rPr>
              <a:t>: Add the URL to our site, and when presenting, please stay in this slides for 20 seconds and encourage audience to try our site.</a:t>
            </a:r>
            <a:endParaRPr sz="900">
              <a:solidFill>
                <a:schemeClr val="dk1"/>
              </a:solidFill>
            </a:endParaRPr>
          </a:p>
        </p:txBody>
      </p:sp>
      <p:sp>
        <p:nvSpPr>
          <p:cNvPr id="119" name="Google Shape;119;g7412e61897_2_8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412e61897_2_10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To address the information needs of designers beyond simple content sharing and search, we design innovative ways to collect, analyze, search, summarize and compare GUI designs of real-world applications on a truly massive scale. </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We introduce our problem definition and give an overview of main steps of our approach. Then, we annotate some mechanism in our website. And finally, we talk about the feedbacks from 7 professional </a:t>
            </a:r>
            <a:r>
              <a:rPr lang="en-US" sz="1000">
                <a:solidFill>
                  <a:schemeClr val="dk1"/>
                </a:solidFill>
              </a:rPr>
              <a:t>designers.</a:t>
            </a:r>
            <a:endParaRPr/>
          </a:p>
        </p:txBody>
      </p:sp>
      <p:sp>
        <p:nvSpPr>
          <p:cNvPr id="134" name="Google Shape;134;g7412e61897_2_10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412e61897_2_13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000">
                <a:solidFill>
                  <a:schemeClr val="dk1"/>
                </a:solidFill>
              </a:rPr>
              <a:t>A mobile platform, such as Android or iOS, supports a wide range of GUI components for building the GUI of mobile apps. In this work, we explain and evaluate our approach using Android apps, but our approach is not limited to just Android apps. Our goal is to build a large-scale gallery of 11 types of GUI components for Android GUI design to assist designers in component leveI.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These 11 types of UI components can be divided into two general categories for easy reference: button (including button, image button, check box, radio button, switch, and toggle button), and information bar (progress bar, rating bar, seek bar, spinner, and chronometer).</a:t>
            </a:r>
            <a:endParaRPr>
              <a:solidFill>
                <a:schemeClr val="dk1"/>
              </a:solidFill>
            </a:endParaRPr>
          </a:p>
          <a:p>
            <a:pPr indent="0" lvl="0" marL="0" rtl="0" algn="l">
              <a:lnSpc>
                <a:spcPct val="115000"/>
              </a:lnSpc>
              <a:spcBef>
                <a:spcPts val="1200"/>
              </a:spcBef>
              <a:spcAft>
                <a:spcPts val="0"/>
              </a:spcAft>
              <a:buNone/>
            </a:pPr>
            <a:r>
              <a:rPr lang="en-US" sz="1000">
                <a:solidFill>
                  <a:schemeClr val="dk1"/>
                </a:solidFill>
              </a:rPr>
              <a:t>Being able to easily access the design of a type of GUI components from thousands of Android apps would help designers and developers understand the landscape and practicality of GUI designs for their own design tasks. </a:t>
            </a:r>
            <a:endParaRPr sz="1000">
              <a:solidFill>
                <a:schemeClr val="dk1"/>
              </a:solidFill>
            </a:endParaRPr>
          </a:p>
          <a:p>
            <a:pPr indent="0" lvl="0" marL="0" rtl="0" algn="l">
              <a:lnSpc>
                <a:spcPct val="115000"/>
              </a:lnSpc>
              <a:spcBef>
                <a:spcPts val="1200"/>
              </a:spcBef>
              <a:spcAft>
                <a:spcPts val="0"/>
              </a:spcAft>
              <a:buNone/>
            </a:pPr>
            <a:r>
              <a:rPr lang="en-US" sz="1000">
                <a:solidFill>
                  <a:schemeClr val="dk1"/>
                </a:solidFill>
              </a:rPr>
              <a:t>Time limitation talk:</a:t>
            </a:r>
            <a:endParaRPr sz="1000">
              <a:solidFill>
                <a:schemeClr val="dk1"/>
              </a:solidFill>
            </a:endParaRPr>
          </a:p>
          <a:p>
            <a:pPr indent="0" lvl="0" marL="0" rtl="0" algn="l">
              <a:lnSpc>
                <a:spcPct val="115000"/>
              </a:lnSpc>
              <a:spcBef>
                <a:spcPts val="1200"/>
              </a:spcBef>
              <a:spcAft>
                <a:spcPts val="1200"/>
              </a:spcAft>
              <a:buNone/>
            </a:pPr>
            <a:r>
              <a:rPr lang="en-US" sz="1000">
                <a:solidFill>
                  <a:schemeClr val="dk1"/>
                </a:solidFill>
              </a:rPr>
              <a:t>Note that we do not consider content-centric UI components such as text view and image view, because these component is highly content dependent without much consideration of component design itself. </a:t>
            </a:r>
            <a:endParaRPr sz="1000">
              <a:solidFill>
                <a:schemeClr val="dk1"/>
              </a:solidFill>
            </a:endParaRPr>
          </a:p>
        </p:txBody>
      </p:sp>
      <p:sp>
        <p:nvSpPr>
          <p:cNvPr id="147" name="Google Shape;147;g7412e61897_2_13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412e61897_2_14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000">
                <a:solidFill>
                  <a:schemeClr val="dk1"/>
                </a:solidFill>
                <a:highlight>
                  <a:srgbClr val="FFFFFF"/>
                </a:highlight>
              </a:rPr>
              <a:t>CHEN</a:t>
            </a:r>
            <a:r>
              <a:rPr lang="en-US" sz="1000">
                <a:solidFill>
                  <a:schemeClr val="dk1"/>
                </a:solidFill>
                <a:highlight>
                  <a:srgbClr val="FFFFFF"/>
                </a:highlight>
              </a:rPr>
              <a:t>: As we already have some introduction images in next slide, do we still need this one?</a:t>
            </a:r>
            <a:endParaRPr sz="1000">
              <a:solidFill>
                <a:schemeClr val="dk1"/>
              </a:solidFill>
              <a:highlight>
                <a:srgbClr val="FFFFFF"/>
              </a:highlight>
            </a:endParaRPr>
          </a:p>
          <a:p>
            <a:pPr indent="0" lvl="0" marL="0" rtl="0" algn="l">
              <a:lnSpc>
                <a:spcPct val="115000"/>
              </a:lnSpc>
              <a:spcBef>
                <a:spcPts val="1200"/>
              </a:spcBef>
              <a:spcAft>
                <a:spcPts val="0"/>
              </a:spcAft>
              <a:buNone/>
            </a:pPr>
            <a:r>
              <a:rPr lang="en-US" sz="1000">
                <a:solidFill>
                  <a:schemeClr val="dk1"/>
                </a:solidFill>
                <a:highlight>
                  <a:srgbClr val="FFFFFF"/>
                </a:highlight>
              </a:rPr>
              <a:t>However, collecting and inspecting real-application GUIs in an ad-hoc fashion cannot effectively exploit this gold mine of GUI design resources. </a:t>
            </a:r>
            <a:endParaRPr sz="1000">
              <a:solidFill>
                <a:schemeClr val="dk1"/>
              </a:solidFill>
              <a:highlight>
                <a:srgbClr val="FFFFFF"/>
              </a:highlight>
            </a:endParaRPr>
          </a:p>
          <a:p>
            <a:pPr indent="0" lvl="0" marL="0" rtl="0" algn="l">
              <a:lnSpc>
                <a:spcPct val="115000"/>
              </a:lnSpc>
              <a:spcBef>
                <a:spcPts val="1200"/>
              </a:spcBef>
              <a:spcAft>
                <a:spcPts val="0"/>
              </a:spcAft>
              <a:buNone/>
            </a:pPr>
            <a:r>
              <a:rPr lang="en-US" sz="1000">
                <a:solidFill>
                  <a:schemeClr val="dk1"/>
                </a:solidFill>
                <a:highlight>
                  <a:srgbClr val="FFFFFF"/>
                </a:highlight>
              </a:rPr>
              <a:t>We found that the application introduction screenshot in market usually illustrates the most important features and the best-designed GUIs of an application which enables us to </a:t>
            </a:r>
            <a:r>
              <a:rPr lang="en-US" sz="1000">
                <a:solidFill>
                  <a:schemeClr val="dk1"/>
                </a:solidFill>
                <a:highlight>
                  <a:srgbClr val="FFFFFF"/>
                </a:highlight>
              </a:rPr>
              <a:t>efficiently</a:t>
            </a:r>
            <a:r>
              <a:rPr lang="en-US" sz="1000">
                <a:solidFill>
                  <a:schemeClr val="dk1"/>
                </a:solidFill>
                <a:highlight>
                  <a:srgbClr val="FFFFFF"/>
                </a:highlight>
              </a:rPr>
              <a:t> boost our gallery database. </a:t>
            </a:r>
            <a:endParaRPr sz="1000">
              <a:solidFill>
                <a:schemeClr val="dk1"/>
              </a:solidFill>
              <a:highlight>
                <a:srgbClr val="FFFFFF"/>
              </a:highlight>
            </a:endParaRPr>
          </a:p>
          <a:p>
            <a:pPr indent="0" lvl="0" marL="0" rtl="0" algn="l">
              <a:lnSpc>
                <a:spcPct val="115000"/>
              </a:lnSpc>
              <a:spcBef>
                <a:spcPts val="1200"/>
              </a:spcBef>
              <a:spcAft>
                <a:spcPts val="1200"/>
              </a:spcAft>
              <a:buNone/>
            </a:pPr>
            <a:r>
              <a:rPr lang="en-US" sz="1000">
                <a:solidFill>
                  <a:schemeClr val="dk1"/>
                </a:solidFill>
                <a:highlight>
                  <a:srgbClr val="FFFFFF"/>
                </a:highlight>
              </a:rPr>
              <a:t>However, the hierarchy in introduction screenshot is unable to collect, so that it motivates us to train a deep-learning object detection model to automatically wirify (i.e., decompose) the screenshot into a set of GUI components.</a:t>
            </a:r>
            <a:endParaRPr sz="1000"/>
          </a:p>
        </p:txBody>
      </p:sp>
      <p:sp>
        <p:nvSpPr>
          <p:cNvPr id="156" name="Google Shape;156;g7412e61897_2_14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628015" y="2298700"/>
            <a:ext cx="7887969" cy="49783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i="0" sz="31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850900" y="1897379"/>
            <a:ext cx="6871334" cy="19939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b="0" i="0" sz="2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763069" y="4773206"/>
            <a:ext cx="192404" cy="167639"/>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buNone/>
              <a:defRPr b="0" i="0" sz="1000">
                <a:solidFill>
                  <a:srgbClr val="595959"/>
                </a:solidFill>
                <a:latin typeface="Arial"/>
                <a:ea typeface="Arial"/>
                <a:cs typeface="Arial"/>
                <a:sym typeface="Arial"/>
              </a:defRPr>
            </a:lvl1pPr>
            <a:lvl2pPr indent="0" lvl="1" marL="25400" marR="0" algn="l">
              <a:lnSpc>
                <a:spcPct val="100000"/>
              </a:lnSpc>
              <a:spcBef>
                <a:spcPts val="0"/>
              </a:spcBef>
              <a:buNone/>
              <a:defRPr b="0" i="0" sz="1000">
                <a:solidFill>
                  <a:srgbClr val="595959"/>
                </a:solidFill>
                <a:latin typeface="Arial"/>
                <a:ea typeface="Arial"/>
                <a:cs typeface="Arial"/>
                <a:sym typeface="Arial"/>
              </a:defRPr>
            </a:lvl2pPr>
            <a:lvl3pPr indent="0" lvl="2" marL="25400" marR="0" algn="l">
              <a:lnSpc>
                <a:spcPct val="100000"/>
              </a:lnSpc>
              <a:spcBef>
                <a:spcPts val="0"/>
              </a:spcBef>
              <a:buNone/>
              <a:defRPr b="0" i="0" sz="1000">
                <a:solidFill>
                  <a:srgbClr val="595959"/>
                </a:solidFill>
                <a:latin typeface="Arial"/>
                <a:ea typeface="Arial"/>
                <a:cs typeface="Arial"/>
                <a:sym typeface="Arial"/>
              </a:defRPr>
            </a:lvl3pPr>
            <a:lvl4pPr indent="0" lvl="3" marL="25400" marR="0" algn="l">
              <a:lnSpc>
                <a:spcPct val="100000"/>
              </a:lnSpc>
              <a:spcBef>
                <a:spcPts val="0"/>
              </a:spcBef>
              <a:buNone/>
              <a:defRPr b="0" i="0" sz="1000">
                <a:solidFill>
                  <a:srgbClr val="595959"/>
                </a:solidFill>
                <a:latin typeface="Arial"/>
                <a:ea typeface="Arial"/>
                <a:cs typeface="Arial"/>
                <a:sym typeface="Arial"/>
              </a:defRPr>
            </a:lvl4pPr>
            <a:lvl5pPr indent="0" lvl="4" marL="25400" marR="0" algn="l">
              <a:lnSpc>
                <a:spcPct val="100000"/>
              </a:lnSpc>
              <a:spcBef>
                <a:spcPts val="0"/>
              </a:spcBef>
              <a:buNone/>
              <a:defRPr b="0" i="0" sz="1000">
                <a:solidFill>
                  <a:srgbClr val="595959"/>
                </a:solidFill>
                <a:latin typeface="Arial"/>
                <a:ea typeface="Arial"/>
                <a:cs typeface="Arial"/>
                <a:sym typeface="Arial"/>
              </a:defRPr>
            </a:lvl5pPr>
            <a:lvl6pPr indent="0" lvl="5" marL="25400" marR="0" algn="l">
              <a:lnSpc>
                <a:spcPct val="100000"/>
              </a:lnSpc>
              <a:spcBef>
                <a:spcPts val="0"/>
              </a:spcBef>
              <a:buNone/>
              <a:defRPr b="0" i="0" sz="1000">
                <a:solidFill>
                  <a:srgbClr val="595959"/>
                </a:solidFill>
                <a:latin typeface="Arial"/>
                <a:ea typeface="Arial"/>
                <a:cs typeface="Arial"/>
                <a:sym typeface="Arial"/>
              </a:defRPr>
            </a:lvl6pPr>
            <a:lvl7pPr indent="0" lvl="6" marL="25400" marR="0" algn="l">
              <a:lnSpc>
                <a:spcPct val="100000"/>
              </a:lnSpc>
              <a:spcBef>
                <a:spcPts val="0"/>
              </a:spcBef>
              <a:buNone/>
              <a:defRPr b="0" i="0" sz="1000">
                <a:solidFill>
                  <a:srgbClr val="595959"/>
                </a:solidFill>
                <a:latin typeface="Arial"/>
                <a:ea typeface="Arial"/>
                <a:cs typeface="Arial"/>
                <a:sym typeface="Arial"/>
              </a:defRPr>
            </a:lvl7pPr>
            <a:lvl8pPr indent="0" lvl="7" marL="25400" marR="0" algn="l">
              <a:lnSpc>
                <a:spcPct val="100000"/>
              </a:lnSpc>
              <a:spcBef>
                <a:spcPts val="0"/>
              </a:spcBef>
              <a:buNone/>
              <a:defRPr b="0" i="0" sz="1000">
                <a:solidFill>
                  <a:srgbClr val="595959"/>
                </a:solidFill>
                <a:latin typeface="Arial"/>
                <a:ea typeface="Arial"/>
                <a:cs typeface="Arial"/>
                <a:sym typeface="Arial"/>
              </a:defRPr>
            </a:lvl8pPr>
            <a:lvl9pPr indent="0" lvl="8" marL="25400" marR="0" algn="l">
              <a:lnSpc>
                <a:spcPct val="100000"/>
              </a:lnSpc>
              <a:spcBef>
                <a:spcPts val="0"/>
              </a:spcBef>
              <a:buNone/>
              <a:defRPr b="0" i="0" sz="1000">
                <a:solidFill>
                  <a:srgbClr val="595959"/>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chemeClr val="lt1"/>
        </a:solidFill>
      </p:bgPr>
    </p:bg>
    <p:spTree>
      <p:nvGrpSpPr>
        <p:cNvPr id="18" name="Shape 18"/>
        <p:cNvGrpSpPr/>
        <p:nvPr/>
      </p:nvGrpSpPr>
      <p:grpSpPr>
        <a:xfrm>
          <a:off x="0" y="0"/>
          <a:ext cx="0" cy="0"/>
          <a:chOff x="0" y="0"/>
          <a:chExt cx="0" cy="0"/>
        </a:xfrm>
      </p:grpSpPr>
      <p:sp>
        <p:nvSpPr>
          <p:cNvPr id="19" name="Google Shape;19;p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763069" y="4773206"/>
            <a:ext cx="192404" cy="167639"/>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buNone/>
              <a:defRPr b="0" i="0" sz="1000">
                <a:solidFill>
                  <a:srgbClr val="595959"/>
                </a:solidFill>
                <a:latin typeface="Arial"/>
                <a:ea typeface="Arial"/>
                <a:cs typeface="Arial"/>
                <a:sym typeface="Arial"/>
              </a:defRPr>
            </a:lvl1pPr>
            <a:lvl2pPr indent="0" lvl="1" marL="25400" marR="0" algn="l">
              <a:lnSpc>
                <a:spcPct val="100000"/>
              </a:lnSpc>
              <a:spcBef>
                <a:spcPts val="0"/>
              </a:spcBef>
              <a:buNone/>
              <a:defRPr b="0" i="0" sz="1000">
                <a:solidFill>
                  <a:srgbClr val="595959"/>
                </a:solidFill>
                <a:latin typeface="Arial"/>
                <a:ea typeface="Arial"/>
                <a:cs typeface="Arial"/>
                <a:sym typeface="Arial"/>
              </a:defRPr>
            </a:lvl2pPr>
            <a:lvl3pPr indent="0" lvl="2" marL="25400" marR="0" algn="l">
              <a:lnSpc>
                <a:spcPct val="100000"/>
              </a:lnSpc>
              <a:spcBef>
                <a:spcPts val="0"/>
              </a:spcBef>
              <a:buNone/>
              <a:defRPr b="0" i="0" sz="1000">
                <a:solidFill>
                  <a:srgbClr val="595959"/>
                </a:solidFill>
                <a:latin typeface="Arial"/>
                <a:ea typeface="Arial"/>
                <a:cs typeface="Arial"/>
                <a:sym typeface="Arial"/>
              </a:defRPr>
            </a:lvl3pPr>
            <a:lvl4pPr indent="0" lvl="3" marL="25400" marR="0" algn="l">
              <a:lnSpc>
                <a:spcPct val="100000"/>
              </a:lnSpc>
              <a:spcBef>
                <a:spcPts val="0"/>
              </a:spcBef>
              <a:buNone/>
              <a:defRPr b="0" i="0" sz="1000">
                <a:solidFill>
                  <a:srgbClr val="595959"/>
                </a:solidFill>
                <a:latin typeface="Arial"/>
                <a:ea typeface="Arial"/>
                <a:cs typeface="Arial"/>
                <a:sym typeface="Arial"/>
              </a:defRPr>
            </a:lvl4pPr>
            <a:lvl5pPr indent="0" lvl="4" marL="25400" marR="0" algn="l">
              <a:lnSpc>
                <a:spcPct val="100000"/>
              </a:lnSpc>
              <a:spcBef>
                <a:spcPts val="0"/>
              </a:spcBef>
              <a:buNone/>
              <a:defRPr b="0" i="0" sz="1000">
                <a:solidFill>
                  <a:srgbClr val="595959"/>
                </a:solidFill>
                <a:latin typeface="Arial"/>
                <a:ea typeface="Arial"/>
                <a:cs typeface="Arial"/>
                <a:sym typeface="Arial"/>
              </a:defRPr>
            </a:lvl5pPr>
            <a:lvl6pPr indent="0" lvl="5" marL="25400" marR="0" algn="l">
              <a:lnSpc>
                <a:spcPct val="100000"/>
              </a:lnSpc>
              <a:spcBef>
                <a:spcPts val="0"/>
              </a:spcBef>
              <a:buNone/>
              <a:defRPr b="0" i="0" sz="1000">
                <a:solidFill>
                  <a:srgbClr val="595959"/>
                </a:solidFill>
                <a:latin typeface="Arial"/>
                <a:ea typeface="Arial"/>
                <a:cs typeface="Arial"/>
                <a:sym typeface="Arial"/>
              </a:defRPr>
            </a:lvl6pPr>
            <a:lvl7pPr indent="0" lvl="6" marL="25400" marR="0" algn="l">
              <a:lnSpc>
                <a:spcPct val="100000"/>
              </a:lnSpc>
              <a:spcBef>
                <a:spcPts val="0"/>
              </a:spcBef>
              <a:buNone/>
              <a:defRPr b="0" i="0" sz="1000">
                <a:solidFill>
                  <a:srgbClr val="595959"/>
                </a:solidFill>
                <a:latin typeface="Arial"/>
                <a:ea typeface="Arial"/>
                <a:cs typeface="Arial"/>
                <a:sym typeface="Arial"/>
              </a:defRPr>
            </a:lvl7pPr>
            <a:lvl8pPr indent="0" lvl="7" marL="25400" marR="0" algn="l">
              <a:lnSpc>
                <a:spcPct val="100000"/>
              </a:lnSpc>
              <a:spcBef>
                <a:spcPts val="0"/>
              </a:spcBef>
              <a:buNone/>
              <a:defRPr b="0" i="0" sz="1000">
                <a:solidFill>
                  <a:srgbClr val="595959"/>
                </a:solidFill>
                <a:latin typeface="Arial"/>
                <a:ea typeface="Arial"/>
                <a:cs typeface="Arial"/>
                <a:sym typeface="Arial"/>
              </a:defRPr>
            </a:lvl8pPr>
            <a:lvl9pPr indent="0" lvl="8" marL="25400" marR="0" algn="l">
              <a:lnSpc>
                <a:spcPct val="100000"/>
              </a:lnSpc>
              <a:spcBef>
                <a:spcPts val="0"/>
              </a:spcBef>
              <a:buNone/>
              <a:defRPr b="0" i="0" sz="1000">
                <a:solidFill>
                  <a:srgbClr val="595959"/>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bg>
      <p:bgPr>
        <a:solidFill>
          <a:schemeClr val="lt1"/>
        </a:solidFill>
      </p:bgPr>
    </p:bg>
    <p:spTree>
      <p:nvGrpSpPr>
        <p:cNvPr id="22" name="Shape 22"/>
        <p:cNvGrpSpPr/>
        <p:nvPr/>
      </p:nvGrpSpPr>
      <p:grpSpPr>
        <a:xfrm>
          <a:off x="0" y="0"/>
          <a:ext cx="0" cy="0"/>
          <a:chOff x="0" y="0"/>
          <a:chExt cx="0" cy="0"/>
        </a:xfrm>
      </p:grpSpPr>
      <p:sp>
        <p:nvSpPr>
          <p:cNvPr id="23" name="Google Shape;23;p4"/>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 name="Google Shape;24;p4"/>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 name="Google Shape;25;p4"/>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 name="Google Shape;26;p4"/>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 name="Google Shape;27;p4"/>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 name="Google Shape;28;p4"/>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 name="Google Shape;29;p4"/>
          <p:cNvSpPr txBox="1"/>
          <p:nvPr>
            <p:ph type="title"/>
          </p:nvPr>
        </p:nvSpPr>
        <p:spPr>
          <a:xfrm>
            <a:off x="628015" y="2298700"/>
            <a:ext cx="7887969" cy="49783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i="0" sz="31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763069" y="4773206"/>
            <a:ext cx="192404" cy="167639"/>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buNone/>
              <a:defRPr b="0" i="0" sz="1000">
                <a:solidFill>
                  <a:srgbClr val="595959"/>
                </a:solidFill>
                <a:latin typeface="Arial"/>
                <a:ea typeface="Arial"/>
                <a:cs typeface="Arial"/>
                <a:sym typeface="Arial"/>
              </a:defRPr>
            </a:lvl1pPr>
            <a:lvl2pPr indent="0" lvl="1" marL="25400" marR="0" algn="l">
              <a:lnSpc>
                <a:spcPct val="100000"/>
              </a:lnSpc>
              <a:spcBef>
                <a:spcPts val="0"/>
              </a:spcBef>
              <a:buNone/>
              <a:defRPr b="0" i="0" sz="1000">
                <a:solidFill>
                  <a:srgbClr val="595959"/>
                </a:solidFill>
                <a:latin typeface="Arial"/>
                <a:ea typeface="Arial"/>
                <a:cs typeface="Arial"/>
                <a:sym typeface="Arial"/>
              </a:defRPr>
            </a:lvl2pPr>
            <a:lvl3pPr indent="0" lvl="2" marL="25400" marR="0" algn="l">
              <a:lnSpc>
                <a:spcPct val="100000"/>
              </a:lnSpc>
              <a:spcBef>
                <a:spcPts val="0"/>
              </a:spcBef>
              <a:buNone/>
              <a:defRPr b="0" i="0" sz="1000">
                <a:solidFill>
                  <a:srgbClr val="595959"/>
                </a:solidFill>
                <a:latin typeface="Arial"/>
                <a:ea typeface="Arial"/>
                <a:cs typeface="Arial"/>
                <a:sym typeface="Arial"/>
              </a:defRPr>
            </a:lvl3pPr>
            <a:lvl4pPr indent="0" lvl="3" marL="25400" marR="0" algn="l">
              <a:lnSpc>
                <a:spcPct val="100000"/>
              </a:lnSpc>
              <a:spcBef>
                <a:spcPts val="0"/>
              </a:spcBef>
              <a:buNone/>
              <a:defRPr b="0" i="0" sz="1000">
                <a:solidFill>
                  <a:srgbClr val="595959"/>
                </a:solidFill>
                <a:latin typeface="Arial"/>
                <a:ea typeface="Arial"/>
                <a:cs typeface="Arial"/>
                <a:sym typeface="Arial"/>
              </a:defRPr>
            </a:lvl4pPr>
            <a:lvl5pPr indent="0" lvl="4" marL="25400" marR="0" algn="l">
              <a:lnSpc>
                <a:spcPct val="100000"/>
              </a:lnSpc>
              <a:spcBef>
                <a:spcPts val="0"/>
              </a:spcBef>
              <a:buNone/>
              <a:defRPr b="0" i="0" sz="1000">
                <a:solidFill>
                  <a:srgbClr val="595959"/>
                </a:solidFill>
                <a:latin typeface="Arial"/>
                <a:ea typeface="Arial"/>
                <a:cs typeface="Arial"/>
                <a:sym typeface="Arial"/>
              </a:defRPr>
            </a:lvl5pPr>
            <a:lvl6pPr indent="0" lvl="5" marL="25400" marR="0" algn="l">
              <a:lnSpc>
                <a:spcPct val="100000"/>
              </a:lnSpc>
              <a:spcBef>
                <a:spcPts val="0"/>
              </a:spcBef>
              <a:buNone/>
              <a:defRPr b="0" i="0" sz="1000">
                <a:solidFill>
                  <a:srgbClr val="595959"/>
                </a:solidFill>
                <a:latin typeface="Arial"/>
                <a:ea typeface="Arial"/>
                <a:cs typeface="Arial"/>
                <a:sym typeface="Arial"/>
              </a:defRPr>
            </a:lvl6pPr>
            <a:lvl7pPr indent="0" lvl="6" marL="25400" marR="0" algn="l">
              <a:lnSpc>
                <a:spcPct val="100000"/>
              </a:lnSpc>
              <a:spcBef>
                <a:spcPts val="0"/>
              </a:spcBef>
              <a:buNone/>
              <a:defRPr b="0" i="0" sz="1000">
                <a:solidFill>
                  <a:srgbClr val="595959"/>
                </a:solidFill>
                <a:latin typeface="Arial"/>
                <a:ea typeface="Arial"/>
                <a:cs typeface="Arial"/>
                <a:sym typeface="Arial"/>
              </a:defRPr>
            </a:lvl7pPr>
            <a:lvl8pPr indent="0" lvl="7" marL="25400" marR="0" algn="l">
              <a:lnSpc>
                <a:spcPct val="100000"/>
              </a:lnSpc>
              <a:spcBef>
                <a:spcPts val="0"/>
              </a:spcBef>
              <a:buNone/>
              <a:defRPr b="0" i="0" sz="1000">
                <a:solidFill>
                  <a:srgbClr val="595959"/>
                </a:solidFill>
                <a:latin typeface="Arial"/>
                <a:ea typeface="Arial"/>
                <a:cs typeface="Arial"/>
                <a:sym typeface="Arial"/>
              </a:defRPr>
            </a:lvl8pPr>
            <a:lvl9pPr indent="0" lvl="8" marL="25400" marR="0" algn="l">
              <a:lnSpc>
                <a:spcPct val="100000"/>
              </a:lnSpc>
              <a:spcBef>
                <a:spcPts val="0"/>
              </a:spcBef>
              <a:buNone/>
              <a:defRPr b="0" i="0" sz="1000">
                <a:solidFill>
                  <a:srgbClr val="595959"/>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3" name="Shape 33"/>
        <p:cNvGrpSpPr/>
        <p:nvPr/>
      </p:nvGrpSpPr>
      <p:grpSpPr>
        <a:xfrm>
          <a:off x="0" y="0"/>
          <a:ext cx="0" cy="0"/>
          <a:chOff x="0" y="0"/>
          <a:chExt cx="0" cy="0"/>
        </a:xfrm>
      </p:grpSpPr>
      <p:sp>
        <p:nvSpPr>
          <p:cNvPr id="34" name="Google Shape;34;p5"/>
          <p:cNvSpPr txBox="1"/>
          <p:nvPr>
            <p:ph type="title"/>
          </p:nvPr>
        </p:nvSpPr>
        <p:spPr>
          <a:xfrm>
            <a:off x="628015" y="2298700"/>
            <a:ext cx="7887969" cy="497839"/>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i="0" sz="31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5"/>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763069" y="4773206"/>
            <a:ext cx="192404" cy="167639"/>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buNone/>
              <a:defRPr b="0" i="0" sz="1000">
                <a:solidFill>
                  <a:srgbClr val="595959"/>
                </a:solidFill>
                <a:latin typeface="Arial"/>
                <a:ea typeface="Arial"/>
                <a:cs typeface="Arial"/>
                <a:sym typeface="Arial"/>
              </a:defRPr>
            </a:lvl1pPr>
            <a:lvl2pPr indent="0" lvl="1" marL="25400" marR="0" algn="l">
              <a:lnSpc>
                <a:spcPct val="100000"/>
              </a:lnSpc>
              <a:spcBef>
                <a:spcPts val="0"/>
              </a:spcBef>
              <a:buNone/>
              <a:defRPr b="0" i="0" sz="1000">
                <a:solidFill>
                  <a:srgbClr val="595959"/>
                </a:solidFill>
                <a:latin typeface="Arial"/>
                <a:ea typeface="Arial"/>
                <a:cs typeface="Arial"/>
                <a:sym typeface="Arial"/>
              </a:defRPr>
            </a:lvl2pPr>
            <a:lvl3pPr indent="0" lvl="2" marL="25400" marR="0" algn="l">
              <a:lnSpc>
                <a:spcPct val="100000"/>
              </a:lnSpc>
              <a:spcBef>
                <a:spcPts val="0"/>
              </a:spcBef>
              <a:buNone/>
              <a:defRPr b="0" i="0" sz="1000">
                <a:solidFill>
                  <a:srgbClr val="595959"/>
                </a:solidFill>
                <a:latin typeface="Arial"/>
                <a:ea typeface="Arial"/>
                <a:cs typeface="Arial"/>
                <a:sym typeface="Arial"/>
              </a:defRPr>
            </a:lvl3pPr>
            <a:lvl4pPr indent="0" lvl="3" marL="25400" marR="0" algn="l">
              <a:lnSpc>
                <a:spcPct val="100000"/>
              </a:lnSpc>
              <a:spcBef>
                <a:spcPts val="0"/>
              </a:spcBef>
              <a:buNone/>
              <a:defRPr b="0" i="0" sz="1000">
                <a:solidFill>
                  <a:srgbClr val="595959"/>
                </a:solidFill>
                <a:latin typeface="Arial"/>
                <a:ea typeface="Arial"/>
                <a:cs typeface="Arial"/>
                <a:sym typeface="Arial"/>
              </a:defRPr>
            </a:lvl4pPr>
            <a:lvl5pPr indent="0" lvl="4" marL="25400" marR="0" algn="l">
              <a:lnSpc>
                <a:spcPct val="100000"/>
              </a:lnSpc>
              <a:spcBef>
                <a:spcPts val="0"/>
              </a:spcBef>
              <a:buNone/>
              <a:defRPr b="0" i="0" sz="1000">
                <a:solidFill>
                  <a:srgbClr val="595959"/>
                </a:solidFill>
                <a:latin typeface="Arial"/>
                <a:ea typeface="Arial"/>
                <a:cs typeface="Arial"/>
                <a:sym typeface="Arial"/>
              </a:defRPr>
            </a:lvl5pPr>
            <a:lvl6pPr indent="0" lvl="5" marL="25400" marR="0" algn="l">
              <a:lnSpc>
                <a:spcPct val="100000"/>
              </a:lnSpc>
              <a:spcBef>
                <a:spcPts val="0"/>
              </a:spcBef>
              <a:buNone/>
              <a:defRPr b="0" i="0" sz="1000">
                <a:solidFill>
                  <a:srgbClr val="595959"/>
                </a:solidFill>
                <a:latin typeface="Arial"/>
                <a:ea typeface="Arial"/>
                <a:cs typeface="Arial"/>
                <a:sym typeface="Arial"/>
              </a:defRPr>
            </a:lvl6pPr>
            <a:lvl7pPr indent="0" lvl="6" marL="25400" marR="0" algn="l">
              <a:lnSpc>
                <a:spcPct val="100000"/>
              </a:lnSpc>
              <a:spcBef>
                <a:spcPts val="0"/>
              </a:spcBef>
              <a:buNone/>
              <a:defRPr b="0" i="0" sz="1000">
                <a:solidFill>
                  <a:srgbClr val="595959"/>
                </a:solidFill>
                <a:latin typeface="Arial"/>
                <a:ea typeface="Arial"/>
                <a:cs typeface="Arial"/>
                <a:sym typeface="Arial"/>
              </a:defRPr>
            </a:lvl7pPr>
            <a:lvl8pPr indent="0" lvl="7" marL="25400" marR="0" algn="l">
              <a:lnSpc>
                <a:spcPct val="100000"/>
              </a:lnSpc>
              <a:spcBef>
                <a:spcPts val="0"/>
              </a:spcBef>
              <a:buNone/>
              <a:defRPr b="0" i="0" sz="1000">
                <a:solidFill>
                  <a:srgbClr val="595959"/>
                </a:solidFill>
                <a:latin typeface="Arial"/>
                <a:ea typeface="Arial"/>
                <a:cs typeface="Arial"/>
                <a:sym typeface="Arial"/>
              </a:defRPr>
            </a:lvl8pPr>
            <a:lvl9pPr indent="0" lvl="8" marL="25400" marR="0" algn="l">
              <a:lnSpc>
                <a:spcPct val="100000"/>
              </a:lnSpc>
              <a:spcBef>
                <a:spcPts val="0"/>
              </a:spcBef>
              <a:buNone/>
              <a:defRPr b="0" i="0" sz="1000">
                <a:solidFill>
                  <a:srgbClr val="595959"/>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0" name="Shape 40"/>
        <p:cNvGrpSpPr/>
        <p:nvPr/>
      </p:nvGrpSpPr>
      <p:grpSpPr>
        <a:xfrm>
          <a:off x="0" y="0"/>
          <a:ext cx="0" cy="0"/>
          <a:chOff x="0" y="0"/>
          <a:chExt cx="0" cy="0"/>
        </a:xfrm>
      </p:grpSpPr>
      <p:sp>
        <p:nvSpPr>
          <p:cNvPr id="41" name="Google Shape;41;p6"/>
          <p:cNvSpPr txBox="1"/>
          <p:nvPr>
            <p:ph type="ctrTitle"/>
          </p:nvPr>
        </p:nvSpPr>
        <p:spPr>
          <a:xfrm>
            <a:off x="223454" y="0"/>
            <a:ext cx="541655" cy="54292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763069" y="4773206"/>
            <a:ext cx="192404" cy="167639"/>
          </a:xfrm>
          <a:prstGeom prst="rect">
            <a:avLst/>
          </a:prstGeom>
          <a:noFill/>
          <a:ln>
            <a:noFill/>
          </a:ln>
        </p:spPr>
        <p:txBody>
          <a:bodyPr anchorCtr="0" anchor="t" bIns="0" lIns="0" spcFirstLastPara="1" rIns="0" wrap="square" tIns="0">
            <a:noAutofit/>
          </a:bodyPr>
          <a:lstStyle>
            <a:lvl1pPr indent="0" lvl="0" marL="25400" marR="0" algn="l">
              <a:lnSpc>
                <a:spcPct val="100000"/>
              </a:lnSpc>
              <a:spcBef>
                <a:spcPts val="0"/>
              </a:spcBef>
              <a:buNone/>
              <a:defRPr b="0" i="0" sz="1000">
                <a:solidFill>
                  <a:srgbClr val="595959"/>
                </a:solidFill>
                <a:latin typeface="Arial"/>
                <a:ea typeface="Arial"/>
                <a:cs typeface="Arial"/>
                <a:sym typeface="Arial"/>
              </a:defRPr>
            </a:lvl1pPr>
            <a:lvl2pPr indent="0" lvl="1" marL="25400" marR="0" algn="l">
              <a:lnSpc>
                <a:spcPct val="100000"/>
              </a:lnSpc>
              <a:spcBef>
                <a:spcPts val="0"/>
              </a:spcBef>
              <a:buNone/>
              <a:defRPr b="0" i="0" sz="1000">
                <a:solidFill>
                  <a:srgbClr val="595959"/>
                </a:solidFill>
                <a:latin typeface="Arial"/>
                <a:ea typeface="Arial"/>
                <a:cs typeface="Arial"/>
                <a:sym typeface="Arial"/>
              </a:defRPr>
            </a:lvl2pPr>
            <a:lvl3pPr indent="0" lvl="2" marL="25400" marR="0" algn="l">
              <a:lnSpc>
                <a:spcPct val="100000"/>
              </a:lnSpc>
              <a:spcBef>
                <a:spcPts val="0"/>
              </a:spcBef>
              <a:buNone/>
              <a:defRPr b="0" i="0" sz="1000">
                <a:solidFill>
                  <a:srgbClr val="595959"/>
                </a:solidFill>
                <a:latin typeface="Arial"/>
                <a:ea typeface="Arial"/>
                <a:cs typeface="Arial"/>
                <a:sym typeface="Arial"/>
              </a:defRPr>
            </a:lvl3pPr>
            <a:lvl4pPr indent="0" lvl="3" marL="25400" marR="0" algn="l">
              <a:lnSpc>
                <a:spcPct val="100000"/>
              </a:lnSpc>
              <a:spcBef>
                <a:spcPts val="0"/>
              </a:spcBef>
              <a:buNone/>
              <a:defRPr b="0" i="0" sz="1000">
                <a:solidFill>
                  <a:srgbClr val="595959"/>
                </a:solidFill>
                <a:latin typeface="Arial"/>
                <a:ea typeface="Arial"/>
                <a:cs typeface="Arial"/>
                <a:sym typeface="Arial"/>
              </a:defRPr>
            </a:lvl4pPr>
            <a:lvl5pPr indent="0" lvl="4" marL="25400" marR="0" algn="l">
              <a:lnSpc>
                <a:spcPct val="100000"/>
              </a:lnSpc>
              <a:spcBef>
                <a:spcPts val="0"/>
              </a:spcBef>
              <a:buNone/>
              <a:defRPr b="0" i="0" sz="1000">
                <a:solidFill>
                  <a:srgbClr val="595959"/>
                </a:solidFill>
                <a:latin typeface="Arial"/>
                <a:ea typeface="Arial"/>
                <a:cs typeface="Arial"/>
                <a:sym typeface="Arial"/>
              </a:defRPr>
            </a:lvl5pPr>
            <a:lvl6pPr indent="0" lvl="5" marL="25400" marR="0" algn="l">
              <a:lnSpc>
                <a:spcPct val="100000"/>
              </a:lnSpc>
              <a:spcBef>
                <a:spcPts val="0"/>
              </a:spcBef>
              <a:buNone/>
              <a:defRPr b="0" i="0" sz="1000">
                <a:solidFill>
                  <a:srgbClr val="595959"/>
                </a:solidFill>
                <a:latin typeface="Arial"/>
                <a:ea typeface="Arial"/>
                <a:cs typeface="Arial"/>
                <a:sym typeface="Arial"/>
              </a:defRPr>
            </a:lvl6pPr>
            <a:lvl7pPr indent="0" lvl="6" marL="25400" marR="0" algn="l">
              <a:lnSpc>
                <a:spcPct val="100000"/>
              </a:lnSpc>
              <a:spcBef>
                <a:spcPts val="0"/>
              </a:spcBef>
              <a:buNone/>
              <a:defRPr b="0" i="0" sz="1000">
                <a:solidFill>
                  <a:srgbClr val="595959"/>
                </a:solidFill>
                <a:latin typeface="Arial"/>
                <a:ea typeface="Arial"/>
                <a:cs typeface="Arial"/>
                <a:sym typeface="Arial"/>
              </a:defRPr>
            </a:lvl7pPr>
            <a:lvl8pPr indent="0" lvl="7" marL="25400" marR="0" algn="l">
              <a:lnSpc>
                <a:spcPct val="100000"/>
              </a:lnSpc>
              <a:spcBef>
                <a:spcPts val="0"/>
              </a:spcBef>
              <a:buNone/>
              <a:defRPr b="0" i="0" sz="1000">
                <a:solidFill>
                  <a:srgbClr val="595959"/>
                </a:solidFill>
                <a:latin typeface="Arial"/>
                <a:ea typeface="Arial"/>
                <a:cs typeface="Arial"/>
                <a:sym typeface="Arial"/>
              </a:defRPr>
            </a:lvl8pPr>
            <a:lvl9pPr indent="0" lvl="8" marL="25400" marR="0" algn="l">
              <a:lnSpc>
                <a:spcPct val="100000"/>
              </a:lnSpc>
              <a:spcBef>
                <a:spcPts val="0"/>
              </a:spcBef>
              <a:buNone/>
              <a:defRPr b="0" i="0" sz="1000">
                <a:solidFill>
                  <a:srgbClr val="595959"/>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42925"/>
          </a:xfrm>
          <a:custGeom>
            <a:rect b="b" l="l" r="r" t="t"/>
            <a:pathLst>
              <a:path extrusionOk="0" h="542925" w="9144000">
                <a:moveTo>
                  <a:pt x="0" y="542926"/>
                </a:moveTo>
                <a:lnTo>
                  <a:pt x="0" y="0"/>
                </a:lnTo>
                <a:lnTo>
                  <a:pt x="9144000" y="0"/>
                </a:lnTo>
                <a:lnTo>
                  <a:pt x="9144000" y="542926"/>
                </a:lnTo>
                <a:lnTo>
                  <a:pt x="0" y="542926"/>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1"/>
          <p:cNvSpPr txBox="1"/>
          <p:nvPr>
            <p:ph type="title"/>
          </p:nvPr>
        </p:nvSpPr>
        <p:spPr>
          <a:xfrm>
            <a:off x="628015" y="2298700"/>
            <a:ext cx="7887969" cy="497839"/>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31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850900" y="1897379"/>
            <a:ext cx="6871334" cy="19939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2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8763069" y="4773206"/>
            <a:ext cx="192404" cy="167639"/>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buNone/>
              <a:defRPr b="0" i="0" sz="1000" u="none">
                <a:solidFill>
                  <a:srgbClr val="595959"/>
                </a:solidFill>
                <a:latin typeface="Arial"/>
                <a:ea typeface="Arial"/>
                <a:cs typeface="Arial"/>
                <a:sym typeface="Arial"/>
              </a:defRPr>
            </a:lvl1pPr>
            <a:lvl2pPr indent="0" lvl="1" marL="25400" marR="0" rtl="0" algn="l">
              <a:lnSpc>
                <a:spcPct val="100000"/>
              </a:lnSpc>
              <a:spcBef>
                <a:spcPts val="0"/>
              </a:spcBef>
              <a:buNone/>
              <a:defRPr b="0" i="0" sz="1000" u="none">
                <a:solidFill>
                  <a:srgbClr val="595959"/>
                </a:solidFill>
                <a:latin typeface="Arial"/>
                <a:ea typeface="Arial"/>
                <a:cs typeface="Arial"/>
                <a:sym typeface="Arial"/>
              </a:defRPr>
            </a:lvl2pPr>
            <a:lvl3pPr indent="0" lvl="2" marL="25400" marR="0" rtl="0" algn="l">
              <a:lnSpc>
                <a:spcPct val="100000"/>
              </a:lnSpc>
              <a:spcBef>
                <a:spcPts val="0"/>
              </a:spcBef>
              <a:buNone/>
              <a:defRPr b="0" i="0" sz="1000" u="none">
                <a:solidFill>
                  <a:srgbClr val="595959"/>
                </a:solidFill>
                <a:latin typeface="Arial"/>
                <a:ea typeface="Arial"/>
                <a:cs typeface="Arial"/>
                <a:sym typeface="Arial"/>
              </a:defRPr>
            </a:lvl3pPr>
            <a:lvl4pPr indent="0" lvl="3" marL="25400" marR="0" rtl="0" algn="l">
              <a:lnSpc>
                <a:spcPct val="100000"/>
              </a:lnSpc>
              <a:spcBef>
                <a:spcPts val="0"/>
              </a:spcBef>
              <a:buNone/>
              <a:defRPr b="0" i="0" sz="1000" u="none">
                <a:solidFill>
                  <a:srgbClr val="595959"/>
                </a:solidFill>
                <a:latin typeface="Arial"/>
                <a:ea typeface="Arial"/>
                <a:cs typeface="Arial"/>
                <a:sym typeface="Arial"/>
              </a:defRPr>
            </a:lvl4pPr>
            <a:lvl5pPr indent="0" lvl="4" marL="25400" marR="0" rtl="0" algn="l">
              <a:lnSpc>
                <a:spcPct val="100000"/>
              </a:lnSpc>
              <a:spcBef>
                <a:spcPts val="0"/>
              </a:spcBef>
              <a:buNone/>
              <a:defRPr b="0" i="0" sz="1000" u="none">
                <a:solidFill>
                  <a:srgbClr val="595959"/>
                </a:solidFill>
                <a:latin typeface="Arial"/>
                <a:ea typeface="Arial"/>
                <a:cs typeface="Arial"/>
                <a:sym typeface="Arial"/>
              </a:defRPr>
            </a:lvl5pPr>
            <a:lvl6pPr indent="0" lvl="5" marL="25400" marR="0" rtl="0" algn="l">
              <a:lnSpc>
                <a:spcPct val="100000"/>
              </a:lnSpc>
              <a:spcBef>
                <a:spcPts val="0"/>
              </a:spcBef>
              <a:buNone/>
              <a:defRPr b="0" i="0" sz="1000" u="none">
                <a:solidFill>
                  <a:srgbClr val="595959"/>
                </a:solidFill>
                <a:latin typeface="Arial"/>
                <a:ea typeface="Arial"/>
                <a:cs typeface="Arial"/>
                <a:sym typeface="Arial"/>
              </a:defRPr>
            </a:lvl6pPr>
            <a:lvl7pPr indent="0" lvl="6" marL="25400" marR="0" rtl="0" algn="l">
              <a:lnSpc>
                <a:spcPct val="100000"/>
              </a:lnSpc>
              <a:spcBef>
                <a:spcPts val="0"/>
              </a:spcBef>
              <a:buNone/>
              <a:defRPr b="0" i="0" sz="1000" u="none">
                <a:solidFill>
                  <a:srgbClr val="595959"/>
                </a:solidFill>
                <a:latin typeface="Arial"/>
                <a:ea typeface="Arial"/>
                <a:cs typeface="Arial"/>
                <a:sym typeface="Arial"/>
              </a:defRPr>
            </a:lvl7pPr>
            <a:lvl8pPr indent="0" lvl="7" marL="25400" marR="0" rtl="0" algn="l">
              <a:lnSpc>
                <a:spcPct val="100000"/>
              </a:lnSpc>
              <a:spcBef>
                <a:spcPts val="0"/>
              </a:spcBef>
              <a:buNone/>
              <a:defRPr b="0" i="0" sz="1000" u="none">
                <a:solidFill>
                  <a:srgbClr val="595959"/>
                </a:solidFill>
                <a:latin typeface="Arial"/>
                <a:ea typeface="Arial"/>
                <a:cs typeface="Arial"/>
                <a:sym typeface="Arial"/>
              </a:defRPr>
            </a:lvl8pPr>
            <a:lvl9pPr indent="0" lvl="8" marL="25400" marR="0" rtl="0" algn="l">
              <a:lnSpc>
                <a:spcPct val="100000"/>
              </a:lnSpc>
              <a:spcBef>
                <a:spcPts val="0"/>
              </a:spcBef>
              <a:buNone/>
              <a:defRPr b="0" i="0" sz="1000" u="none">
                <a:solidFill>
                  <a:srgbClr val="595959"/>
                </a:solidFill>
                <a:latin typeface="Arial"/>
                <a:ea typeface="Arial"/>
                <a:cs typeface="Arial"/>
                <a:sym typeface="Arial"/>
              </a:defRPr>
            </a:lvl9pPr>
          </a:lstStyle>
          <a:p>
            <a:pPr indent="0" lvl="0" marL="2540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mui-collection.herokuapp.com/"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mui-collection.herokuapp.com/" TargetMode="External"/><Relationship Id="rId4" Type="http://schemas.openxmlformats.org/officeDocument/2006/relationships/hyperlink" Target="https://www.youtube.com/watch?v=Co5ydBLH9JA" TargetMode="External"/><Relationship Id="rId5" Type="http://schemas.openxmlformats.org/officeDocument/2006/relationships/hyperlink" Target="https://chunyang-chen.github.io/publication/designGallery_CSCW19.pdf" TargetMode="External"/><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mui-collection.herokuapp.com/" TargetMode="External"/><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 name="Shape 49"/>
        <p:cNvGrpSpPr/>
        <p:nvPr/>
      </p:nvGrpSpPr>
      <p:grpSpPr>
        <a:xfrm>
          <a:off x="0" y="0"/>
          <a:ext cx="0" cy="0"/>
          <a:chOff x="0" y="0"/>
          <a:chExt cx="0" cy="0"/>
        </a:xfrm>
      </p:grpSpPr>
      <p:sp>
        <p:nvSpPr>
          <p:cNvPr id="50" name="Google Shape;50;p7"/>
          <p:cNvSpPr/>
          <p:nvPr/>
        </p:nvSpPr>
        <p:spPr>
          <a:xfrm>
            <a:off x="0" y="2226"/>
            <a:ext cx="9144000" cy="2272030"/>
          </a:xfrm>
          <a:custGeom>
            <a:rect b="b" l="l" r="r" t="t"/>
            <a:pathLst>
              <a:path extrusionOk="0" h="2272030" w="9144000">
                <a:moveTo>
                  <a:pt x="0" y="2271887"/>
                </a:moveTo>
                <a:lnTo>
                  <a:pt x="0" y="0"/>
                </a:lnTo>
                <a:lnTo>
                  <a:pt x="9144000" y="0"/>
                </a:lnTo>
                <a:lnTo>
                  <a:pt x="9144000" y="2271887"/>
                </a:lnTo>
                <a:lnTo>
                  <a:pt x="0" y="2271887"/>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 name="Google Shape;51;p7"/>
          <p:cNvSpPr txBox="1"/>
          <p:nvPr>
            <p:ph type="title"/>
          </p:nvPr>
        </p:nvSpPr>
        <p:spPr>
          <a:xfrm>
            <a:off x="711600" y="848425"/>
            <a:ext cx="7720800" cy="911700"/>
          </a:xfrm>
          <a:prstGeom prst="rect">
            <a:avLst/>
          </a:prstGeom>
          <a:noFill/>
          <a:ln>
            <a:noFill/>
          </a:ln>
        </p:spPr>
        <p:txBody>
          <a:bodyPr anchorCtr="0" anchor="t" bIns="0" lIns="0" spcFirstLastPara="1" rIns="0" wrap="square" tIns="10150">
            <a:noAutofit/>
          </a:bodyPr>
          <a:lstStyle/>
          <a:p>
            <a:pPr indent="0" lvl="0" marL="0" marR="5080" rtl="0" algn="l">
              <a:lnSpc>
                <a:spcPct val="100600"/>
              </a:lnSpc>
              <a:spcBef>
                <a:spcPts val="0"/>
              </a:spcBef>
              <a:spcAft>
                <a:spcPts val="0"/>
              </a:spcAft>
              <a:buNone/>
            </a:pPr>
            <a:r>
              <a:rPr lang="en-US" sz="2400">
                <a:solidFill>
                  <a:srgbClr val="FFFFFF"/>
                </a:solidFill>
              </a:rPr>
              <a:t>Gallery D.C.: Design Search and Knowledge Discovery through Auto-created GUI Component Gallery</a:t>
            </a:r>
            <a:endParaRPr sz="2400"/>
          </a:p>
        </p:txBody>
      </p:sp>
      <p:sp>
        <p:nvSpPr>
          <p:cNvPr id="52" name="Google Shape;52;p7"/>
          <p:cNvSpPr txBox="1"/>
          <p:nvPr/>
        </p:nvSpPr>
        <p:spPr>
          <a:xfrm>
            <a:off x="711600" y="2740700"/>
            <a:ext cx="7033800" cy="784200"/>
          </a:xfrm>
          <a:prstGeom prst="rect">
            <a:avLst/>
          </a:prstGeom>
          <a:noFill/>
          <a:ln>
            <a:noFill/>
          </a:ln>
        </p:spPr>
        <p:txBody>
          <a:bodyPr anchorCtr="0" anchor="t" bIns="0" lIns="0" spcFirstLastPara="1" rIns="0" wrap="square" tIns="6975">
            <a:noAutofit/>
          </a:bodyPr>
          <a:lstStyle/>
          <a:p>
            <a:pPr indent="0" lvl="0" marL="0" marR="5080" rtl="0" algn="l">
              <a:lnSpc>
                <a:spcPct val="122222"/>
              </a:lnSpc>
              <a:spcBef>
                <a:spcPts val="80"/>
              </a:spcBef>
              <a:spcAft>
                <a:spcPts val="0"/>
              </a:spcAft>
              <a:buNone/>
            </a:pPr>
            <a:r>
              <a:rPr lang="en-US" sz="1800"/>
              <a:t>Chunyang Chen</a:t>
            </a:r>
            <a:r>
              <a:rPr lang="en-US" sz="1800"/>
              <a:t>, </a:t>
            </a:r>
            <a:r>
              <a:rPr b="1" lang="en-US" sz="2000"/>
              <a:t>Sidong Feng</a:t>
            </a:r>
            <a:r>
              <a:rPr lang="en-US" sz="1800"/>
              <a:t>, Zhenchang Xing, Linda Liu, Shengdong Zhao, Jinshui Wang</a:t>
            </a:r>
            <a:endParaRPr sz="1800">
              <a:latin typeface="Arial"/>
              <a:ea typeface="Arial"/>
              <a:cs typeface="Arial"/>
              <a:sym typeface="Arial"/>
            </a:endParaRPr>
          </a:p>
        </p:txBody>
      </p:sp>
      <p:sp>
        <p:nvSpPr>
          <p:cNvPr id="53" name="Google Shape;53;p7"/>
          <p:cNvSpPr/>
          <p:nvPr/>
        </p:nvSpPr>
        <p:spPr>
          <a:xfrm>
            <a:off x="2782373" y="2281742"/>
            <a:ext cx="3209290" cy="0"/>
          </a:xfrm>
          <a:custGeom>
            <a:rect b="b" l="l" r="r" t="t"/>
            <a:pathLst>
              <a:path extrusionOk="0" h="120000" w="3209290">
                <a:moveTo>
                  <a:pt x="0" y="0"/>
                </a:moveTo>
                <a:lnTo>
                  <a:pt x="3208860" y="0"/>
                </a:lnTo>
              </a:path>
            </a:pathLst>
          </a:custGeom>
          <a:noFill/>
          <a:ln cap="flat" cmpd="sng" w="7717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 name="Google Shape;54;p7"/>
          <p:cNvSpPr/>
          <p:nvPr/>
        </p:nvSpPr>
        <p:spPr>
          <a:xfrm>
            <a:off x="5991233" y="2281742"/>
            <a:ext cx="3152775" cy="0"/>
          </a:xfrm>
          <a:custGeom>
            <a:rect b="b" l="l" r="r" t="t"/>
            <a:pathLst>
              <a:path extrusionOk="0" h="120000" w="3152775">
                <a:moveTo>
                  <a:pt x="0" y="0"/>
                </a:moveTo>
                <a:lnTo>
                  <a:pt x="3152766" y="0"/>
                </a:lnTo>
              </a:path>
            </a:pathLst>
          </a:custGeom>
          <a:noFill/>
          <a:ln cap="flat" cmpd="sng" w="7717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 name="Google Shape;55;p7"/>
          <p:cNvSpPr/>
          <p:nvPr/>
        </p:nvSpPr>
        <p:spPr>
          <a:xfrm>
            <a:off x="0" y="2281742"/>
            <a:ext cx="2782570" cy="0"/>
          </a:xfrm>
          <a:custGeom>
            <a:rect b="b" l="l" r="r" t="t"/>
            <a:pathLst>
              <a:path extrusionOk="0" h="120000" w="2782570">
                <a:moveTo>
                  <a:pt x="0" y="0"/>
                </a:moveTo>
                <a:lnTo>
                  <a:pt x="2782373" y="0"/>
                </a:lnTo>
              </a:path>
            </a:pathLst>
          </a:custGeom>
          <a:noFill/>
          <a:ln cap="flat" cmpd="sng" w="7717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descr="A close up of a logo&#10;&#10;Description generated with very high confidence" id="56" name="Google Shape;56;p7"/>
          <p:cNvPicPr preferRelativeResize="0"/>
          <p:nvPr/>
        </p:nvPicPr>
        <p:blipFill rotWithShape="1">
          <a:blip r:embed="rId3">
            <a:alphaModFix/>
          </a:blip>
          <a:srcRect b="0" l="0" r="0" t="0"/>
          <a:stretch/>
        </p:blipFill>
        <p:spPr>
          <a:xfrm>
            <a:off x="7759751" y="3876275"/>
            <a:ext cx="849476" cy="862825"/>
          </a:xfrm>
          <a:prstGeom prst="rect">
            <a:avLst/>
          </a:prstGeom>
          <a:noFill/>
          <a:ln>
            <a:noFill/>
          </a:ln>
        </p:spPr>
      </p:pic>
      <p:pic>
        <p:nvPicPr>
          <p:cNvPr descr="A picture containing drawing&#10;&#10;Description generated with very high confidence" id="57" name="Google Shape;57;p7"/>
          <p:cNvPicPr preferRelativeResize="0"/>
          <p:nvPr/>
        </p:nvPicPr>
        <p:blipFill rotWithShape="1">
          <a:blip r:embed="rId4">
            <a:alphaModFix/>
          </a:blip>
          <a:srcRect b="0" l="0" r="0" t="0"/>
          <a:stretch/>
        </p:blipFill>
        <p:spPr>
          <a:xfrm>
            <a:off x="469512" y="3876287"/>
            <a:ext cx="1992522" cy="862821"/>
          </a:xfrm>
          <a:prstGeom prst="rect">
            <a:avLst/>
          </a:prstGeom>
          <a:noFill/>
          <a:ln>
            <a:noFill/>
          </a:ln>
        </p:spPr>
      </p:pic>
      <p:pic>
        <p:nvPicPr>
          <p:cNvPr descr="A close up of a sign&#10;&#10;Description generated with very high confidence" id="58" name="Google Shape;58;p7"/>
          <p:cNvPicPr preferRelativeResize="0"/>
          <p:nvPr/>
        </p:nvPicPr>
        <p:blipFill rotWithShape="1">
          <a:blip r:embed="rId5">
            <a:alphaModFix/>
          </a:blip>
          <a:srcRect b="0" l="0" r="0" t="0"/>
          <a:stretch/>
        </p:blipFill>
        <p:spPr>
          <a:xfrm>
            <a:off x="6009650" y="4060046"/>
            <a:ext cx="1359750" cy="600580"/>
          </a:xfrm>
          <a:prstGeom prst="rect">
            <a:avLst/>
          </a:prstGeom>
          <a:noFill/>
          <a:ln>
            <a:noFill/>
          </a:ln>
        </p:spPr>
      </p:pic>
      <p:pic>
        <p:nvPicPr>
          <p:cNvPr descr="A picture containing sitting, food&#10;&#10;Description generated with very high confidence" id="59" name="Google Shape;59;p7"/>
          <p:cNvPicPr preferRelativeResize="0"/>
          <p:nvPr/>
        </p:nvPicPr>
        <p:blipFill rotWithShape="1">
          <a:blip r:embed="rId6">
            <a:alphaModFix/>
          </a:blip>
          <a:srcRect b="0" l="0" r="0" t="0"/>
          <a:stretch/>
        </p:blipFill>
        <p:spPr>
          <a:xfrm>
            <a:off x="2451790" y="4047018"/>
            <a:ext cx="1572524" cy="528907"/>
          </a:xfrm>
          <a:prstGeom prst="rect">
            <a:avLst/>
          </a:prstGeom>
          <a:noFill/>
          <a:ln>
            <a:noFill/>
          </a:ln>
        </p:spPr>
      </p:pic>
      <p:pic>
        <p:nvPicPr>
          <p:cNvPr descr="A close up of a sign&#10;&#10;Description generated with high confidence" id="60" name="Google Shape;60;p7"/>
          <p:cNvPicPr preferRelativeResize="0"/>
          <p:nvPr/>
        </p:nvPicPr>
        <p:blipFill rotWithShape="1">
          <a:blip r:embed="rId7">
            <a:alphaModFix/>
          </a:blip>
          <a:srcRect b="0" l="0" r="0" t="0"/>
          <a:stretch/>
        </p:blipFill>
        <p:spPr>
          <a:xfrm>
            <a:off x="4363079" y="4146761"/>
            <a:ext cx="1256224" cy="4426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6"/>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Clr>
                <a:schemeClr val="dk1"/>
              </a:buClr>
              <a:buFont typeface="Arial"/>
              <a:buNone/>
            </a:pPr>
            <a:r>
              <a:rPr b="1" lang="en-US" sz="2000">
                <a:solidFill>
                  <a:schemeClr val="lt1"/>
                </a:solidFill>
              </a:rPr>
              <a:t>Data Collection</a:t>
            </a:r>
            <a:endParaRPr sz="2000">
              <a:latin typeface="Arial"/>
              <a:ea typeface="Arial"/>
              <a:cs typeface="Arial"/>
              <a:sym typeface="Arial"/>
            </a:endParaRPr>
          </a:p>
        </p:txBody>
      </p:sp>
      <p:sp>
        <p:nvSpPr>
          <p:cNvPr id="169" name="Google Shape;169;p16"/>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170" name="Google Shape;170;p16"/>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02</a:t>
            </a:r>
            <a:endParaRPr sz="3200"/>
          </a:p>
        </p:txBody>
      </p:sp>
      <p:graphicFrame>
        <p:nvGraphicFramePr>
          <p:cNvPr id="171" name="Google Shape;171;p16"/>
          <p:cNvGraphicFramePr/>
          <p:nvPr/>
        </p:nvGraphicFramePr>
        <p:xfrm>
          <a:off x="149088" y="1226513"/>
          <a:ext cx="3000000" cy="3000000"/>
        </p:xfrm>
        <a:graphic>
          <a:graphicData uri="http://schemas.openxmlformats.org/drawingml/2006/table">
            <a:tbl>
              <a:tblPr bandRow="1" firstRow="1">
                <a:noFill/>
                <a:tableStyleId>{E1C515E6-A3EC-4139-AF3B-AA99F13B1FF4}</a:tableStyleId>
              </a:tblPr>
              <a:tblGrid>
                <a:gridCol w="2183550"/>
                <a:gridCol w="2180500"/>
                <a:gridCol w="1975400"/>
              </a:tblGrid>
              <a:tr h="346575">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985" marR="0" rtl="0" algn="ctr">
                        <a:lnSpc>
                          <a:spcPct val="100000"/>
                        </a:lnSpc>
                        <a:spcBef>
                          <a:spcPts val="0"/>
                        </a:spcBef>
                        <a:spcAft>
                          <a:spcPts val="0"/>
                        </a:spcAft>
                        <a:buNone/>
                      </a:pPr>
                      <a:r>
                        <a:rPr b="1" lang="en-US" sz="1800">
                          <a:latin typeface="Arial"/>
                          <a:ea typeface="Arial"/>
                          <a:cs typeface="Arial"/>
                          <a:sym typeface="Arial"/>
                        </a:rPr>
                        <a:t>Method</a:t>
                      </a:r>
                      <a:endParaRPr sz="1800" u="none" cap="none" strike="noStrike">
                        <a:latin typeface="Arial"/>
                        <a:ea typeface="Arial"/>
                        <a:cs typeface="Arial"/>
                        <a:sym typeface="Arial"/>
                      </a:endParaRPr>
                    </a:p>
                  </a:txBody>
                  <a:tcPr marT="381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7620" marR="0" rtl="0" algn="ctr">
                        <a:lnSpc>
                          <a:spcPct val="100000"/>
                        </a:lnSpc>
                        <a:spcBef>
                          <a:spcPts val="0"/>
                        </a:spcBef>
                        <a:spcAft>
                          <a:spcPts val="0"/>
                        </a:spcAft>
                        <a:buNone/>
                      </a:pPr>
                      <a:r>
                        <a:rPr b="1" lang="en-US" sz="1800">
                          <a:latin typeface="Arial"/>
                          <a:ea typeface="Arial"/>
                          <a:cs typeface="Arial"/>
                          <a:sym typeface="Arial"/>
                        </a:rPr>
                        <a:t>Data Size</a:t>
                      </a:r>
                      <a:endParaRPr sz="1800" u="none" cap="none" strike="noStrike">
                        <a:latin typeface="Arial"/>
                        <a:ea typeface="Arial"/>
                        <a:cs typeface="Arial"/>
                        <a:sym typeface="Arial"/>
                      </a:endParaRPr>
                    </a:p>
                  </a:txBody>
                  <a:tcPr marT="381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1050">
                <a:tc>
                  <a:txBody>
                    <a:bodyPr/>
                    <a:lstStyle/>
                    <a:p>
                      <a:pPr indent="0" lvl="0" marL="241300" marR="230503" rtl="0" algn="l">
                        <a:lnSpc>
                          <a:spcPct val="117647"/>
                        </a:lnSpc>
                        <a:spcBef>
                          <a:spcPts val="0"/>
                        </a:spcBef>
                        <a:spcAft>
                          <a:spcPts val="0"/>
                        </a:spcAft>
                        <a:buNone/>
                      </a:pPr>
                      <a:r>
                        <a:rPr b="1" lang="en-US" sz="1700">
                          <a:latin typeface="Arial"/>
                          <a:ea typeface="Arial"/>
                          <a:cs typeface="Arial"/>
                          <a:sym typeface="Arial"/>
                        </a:rPr>
                        <a:t>Real-app screenshots</a:t>
                      </a:r>
                      <a:endParaRPr sz="1700" u="none" cap="none" strike="noStrike">
                        <a:latin typeface="Arial"/>
                        <a:ea typeface="Arial"/>
                        <a:cs typeface="Arial"/>
                        <a:sym typeface="Arial"/>
                      </a:endParaRPr>
                    </a:p>
                  </a:txBody>
                  <a:tcPr marT="781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065" marR="0" rtl="0" algn="ctr">
                        <a:lnSpc>
                          <a:spcPct val="100000"/>
                        </a:lnSpc>
                        <a:spcBef>
                          <a:spcPts val="0"/>
                        </a:spcBef>
                        <a:spcAft>
                          <a:spcPts val="0"/>
                        </a:spcAft>
                        <a:buNone/>
                      </a:pPr>
                      <a:r>
                        <a:rPr lang="en-US" sz="1700">
                          <a:latin typeface="Arial"/>
                          <a:ea typeface="Arial"/>
                          <a:cs typeface="Arial"/>
                          <a:sym typeface="Arial"/>
                        </a:rPr>
                        <a:t>Automated GUI Exploration</a:t>
                      </a:r>
                      <a:endParaRPr sz="1700" u="none" cap="none" strike="noStrike">
                        <a:latin typeface="Arial"/>
                        <a:ea typeface="Arial"/>
                        <a:cs typeface="Arial"/>
                        <a:sym typeface="Arial"/>
                      </a:endParaRPr>
                    </a:p>
                  </a:txBody>
                  <a:tcPr marT="1162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635" marR="0" rtl="0" algn="ctr">
                        <a:lnSpc>
                          <a:spcPct val="100000"/>
                        </a:lnSpc>
                        <a:spcBef>
                          <a:spcPts val="0"/>
                        </a:spcBef>
                        <a:spcAft>
                          <a:spcPts val="0"/>
                        </a:spcAft>
                        <a:buNone/>
                      </a:pPr>
                      <a:r>
                        <a:rPr lang="en-US" sz="1700">
                          <a:latin typeface="Arial"/>
                          <a:ea typeface="Arial"/>
                          <a:cs typeface="Arial"/>
                          <a:sym typeface="Arial"/>
                        </a:rPr>
                        <a:t>68,702</a:t>
                      </a:r>
                      <a:endParaRPr sz="1700" u="none" cap="none" strike="noStrike">
                        <a:latin typeface="Arial"/>
                        <a:ea typeface="Arial"/>
                        <a:cs typeface="Arial"/>
                        <a:sym typeface="Arial"/>
                      </a:endParaRPr>
                    </a:p>
                  </a:txBody>
                  <a:tcPr marT="1162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8800">
                <a:tc>
                  <a:txBody>
                    <a:bodyPr/>
                    <a:lstStyle/>
                    <a:p>
                      <a:pPr indent="0" lvl="0" marL="266700" marR="0" rtl="0" algn="l">
                        <a:lnSpc>
                          <a:spcPct val="100000"/>
                        </a:lnSpc>
                        <a:spcBef>
                          <a:spcPts val="0"/>
                        </a:spcBef>
                        <a:spcAft>
                          <a:spcPts val="0"/>
                        </a:spcAft>
                        <a:buNone/>
                      </a:pPr>
                      <a:r>
                        <a:rPr b="1" lang="en-US" sz="1700">
                          <a:latin typeface="Arial"/>
                          <a:ea typeface="Arial"/>
                          <a:cs typeface="Arial"/>
                          <a:sym typeface="Arial"/>
                        </a:rPr>
                        <a:t>App Introduction screenshots</a:t>
                      </a:r>
                      <a:endParaRPr sz="1700" u="none" cap="none" strike="noStrike">
                        <a:latin typeface="Arial"/>
                        <a:ea typeface="Arial"/>
                        <a:cs typeface="Arial"/>
                        <a:sym typeface="Arial"/>
                      </a:endParaRPr>
                    </a:p>
                  </a:txBody>
                  <a:tcPr marT="149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3175" marR="0" rtl="0" algn="ctr">
                        <a:lnSpc>
                          <a:spcPct val="100000"/>
                        </a:lnSpc>
                        <a:spcBef>
                          <a:spcPts val="0"/>
                        </a:spcBef>
                        <a:spcAft>
                          <a:spcPts val="0"/>
                        </a:spcAft>
                        <a:buNone/>
                      </a:pPr>
                      <a:r>
                        <a:rPr lang="en-US" sz="1700">
                          <a:latin typeface="Arial"/>
                          <a:ea typeface="Arial"/>
                          <a:cs typeface="Arial"/>
                          <a:sym typeface="Arial"/>
                        </a:rPr>
                        <a:t>Crawling</a:t>
                      </a:r>
                      <a:endParaRPr sz="1700" u="none" cap="none" strike="noStrike">
                        <a:latin typeface="Arial"/>
                        <a:ea typeface="Arial"/>
                        <a:cs typeface="Arial"/>
                        <a:sym typeface="Arial"/>
                      </a:endParaRPr>
                    </a:p>
                  </a:txBody>
                  <a:tcPr marT="149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41300" lvl="0" marL="438783" marR="179705" rtl="0" algn="ctr">
                        <a:lnSpc>
                          <a:spcPct val="117647"/>
                        </a:lnSpc>
                        <a:spcBef>
                          <a:spcPts val="0"/>
                        </a:spcBef>
                        <a:spcAft>
                          <a:spcPts val="0"/>
                        </a:spcAft>
                        <a:buNone/>
                      </a:pPr>
                      <a:r>
                        <a:rPr lang="en-US" sz="1700">
                          <a:latin typeface="Arial"/>
                          <a:ea typeface="Arial"/>
                          <a:cs typeface="Arial"/>
                          <a:sym typeface="Arial"/>
                        </a:rPr>
                        <a:t>469,177</a:t>
                      </a:r>
                      <a:endParaRPr sz="1700" u="none" cap="none" strike="noStrike">
                        <a:latin typeface="Arial"/>
                        <a:ea typeface="Arial"/>
                        <a:cs typeface="Arial"/>
                        <a:sym typeface="Arial"/>
                      </a:endParaRPr>
                    </a:p>
                  </a:txBody>
                  <a:tcPr marT="355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72" name="Google Shape;172;p16"/>
          <p:cNvPicPr preferRelativeResize="0"/>
          <p:nvPr/>
        </p:nvPicPr>
        <p:blipFill>
          <a:blip r:embed="rId3">
            <a:alphaModFix/>
          </a:blip>
          <a:stretch>
            <a:fillRect/>
          </a:stretch>
        </p:blipFill>
        <p:spPr>
          <a:xfrm>
            <a:off x="6985638" y="687425"/>
            <a:ext cx="1969731" cy="4022273"/>
          </a:xfrm>
          <a:prstGeom prst="rect">
            <a:avLst/>
          </a:prstGeom>
          <a:noFill/>
          <a:ln>
            <a:noFill/>
          </a:ln>
        </p:spPr>
      </p:pic>
      <p:pic>
        <p:nvPicPr>
          <p:cNvPr id="173" name="Google Shape;173;p16"/>
          <p:cNvPicPr preferRelativeResize="0"/>
          <p:nvPr/>
        </p:nvPicPr>
        <p:blipFill/>
        <p:spPr>
          <a:xfrm>
            <a:off x="1279575" y="3117938"/>
            <a:ext cx="4298862" cy="19137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7"/>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None/>
            </a:pPr>
            <a:r>
              <a:rPr b="1" lang="en-US" sz="2000">
                <a:solidFill>
                  <a:schemeClr val="lt1"/>
                </a:solidFill>
              </a:rPr>
              <a:t>Component Wirification</a:t>
            </a:r>
            <a:endParaRPr b="1" sz="2000">
              <a:solidFill>
                <a:srgbClr val="FFFFFF"/>
              </a:solidFill>
            </a:endParaRPr>
          </a:p>
        </p:txBody>
      </p:sp>
      <p:sp>
        <p:nvSpPr>
          <p:cNvPr id="179" name="Google Shape;179;p17"/>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180" name="Google Shape;180;p17"/>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03</a:t>
            </a:r>
            <a:endParaRPr sz="3200"/>
          </a:p>
        </p:txBody>
      </p:sp>
      <p:sp>
        <p:nvSpPr>
          <p:cNvPr id="181" name="Google Shape;181;p17"/>
          <p:cNvSpPr txBox="1"/>
          <p:nvPr/>
        </p:nvSpPr>
        <p:spPr>
          <a:xfrm>
            <a:off x="424875" y="1022350"/>
            <a:ext cx="8530500" cy="18249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0"/>
              </a:spcAft>
              <a:buNone/>
            </a:pPr>
            <a:r>
              <a:rPr lang="en-US" sz="2000">
                <a:solidFill>
                  <a:schemeClr val="dk1"/>
                </a:solidFill>
              </a:rPr>
              <a:t>We use the real-app screenshots to train a component detection model using Faster RCNN.</a:t>
            </a:r>
            <a:endParaRPr sz="2000">
              <a:solidFill>
                <a:schemeClr val="dk1"/>
              </a:solidFill>
            </a:endParaRPr>
          </a:p>
          <a:p>
            <a:pPr indent="0" lvl="0" marL="0" rtl="0" algn="l">
              <a:lnSpc>
                <a:spcPct val="115000"/>
              </a:lnSpc>
              <a:spcBef>
                <a:spcPts val="1200"/>
              </a:spcBef>
              <a:spcAft>
                <a:spcPts val="1200"/>
              </a:spcAft>
              <a:buNone/>
            </a:pPr>
            <a:r>
              <a:rPr lang="en-US" sz="2000">
                <a:solidFill>
                  <a:schemeClr val="dk1"/>
                </a:solidFill>
              </a:rPr>
              <a:t>The trained model is then used to wirifiy (i.e., decompose) </a:t>
            </a:r>
            <a:r>
              <a:rPr lang="en-US" sz="2000">
                <a:solidFill>
                  <a:schemeClr val="dk1"/>
                </a:solidFill>
              </a:rPr>
              <a:t>components from </a:t>
            </a:r>
            <a:r>
              <a:rPr lang="en-US" sz="2000">
                <a:solidFill>
                  <a:schemeClr val="dk1"/>
                </a:solidFill>
              </a:rPr>
              <a:t>the app introduction screenshots.</a:t>
            </a:r>
            <a:endParaRPr sz="2000">
              <a:solidFill>
                <a:schemeClr val="dk1"/>
              </a:solidFill>
            </a:endParaRPr>
          </a:p>
        </p:txBody>
      </p:sp>
      <p:pic>
        <p:nvPicPr>
          <p:cNvPr id="182" name="Google Shape;182;p17"/>
          <p:cNvPicPr preferRelativeResize="0"/>
          <p:nvPr/>
        </p:nvPicPr>
        <p:blipFill>
          <a:blip r:embed="rId3">
            <a:alphaModFix/>
          </a:blip>
          <a:stretch>
            <a:fillRect/>
          </a:stretch>
        </p:blipFill>
        <p:spPr>
          <a:xfrm>
            <a:off x="775125" y="2847250"/>
            <a:ext cx="7593753" cy="209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8"/>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None/>
            </a:pPr>
            <a:r>
              <a:rPr b="1" lang="en-US" sz="2000">
                <a:solidFill>
                  <a:schemeClr val="lt1"/>
                </a:solidFill>
              </a:rPr>
              <a:t>Component Wirification</a:t>
            </a:r>
            <a:endParaRPr b="1" sz="2000">
              <a:solidFill>
                <a:srgbClr val="FFFFFF"/>
              </a:solidFill>
            </a:endParaRPr>
          </a:p>
        </p:txBody>
      </p:sp>
      <p:sp>
        <p:nvSpPr>
          <p:cNvPr id="188" name="Google Shape;188;p18"/>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189" name="Google Shape;189;p18"/>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03</a:t>
            </a:r>
            <a:endParaRPr sz="3200"/>
          </a:p>
        </p:txBody>
      </p:sp>
      <p:sp>
        <p:nvSpPr>
          <p:cNvPr id="190" name="Google Shape;190;p18"/>
          <p:cNvSpPr txBox="1"/>
          <p:nvPr/>
        </p:nvSpPr>
        <p:spPr>
          <a:xfrm>
            <a:off x="424875" y="1022350"/>
            <a:ext cx="8530500" cy="18249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0"/>
              </a:spcAft>
              <a:buNone/>
            </a:pPr>
            <a:r>
              <a:rPr lang="en-US" sz="2000">
                <a:solidFill>
                  <a:schemeClr val="dk1"/>
                </a:solidFill>
              </a:rPr>
              <a:t>We develop a GUI-specific image augmentation method to transform the real application screenshots into similar style of introduction screenshots.</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
        <p:nvSpPr>
          <p:cNvPr id="191" name="Google Shape;191;p18"/>
          <p:cNvSpPr txBox="1"/>
          <p:nvPr/>
        </p:nvSpPr>
        <p:spPr>
          <a:xfrm>
            <a:off x="1723900" y="2300500"/>
            <a:ext cx="11448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Problem</a:t>
            </a:r>
            <a:endParaRPr/>
          </a:p>
        </p:txBody>
      </p:sp>
      <p:sp>
        <p:nvSpPr>
          <p:cNvPr id="192" name="Google Shape;192;p18"/>
          <p:cNvSpPr txBox="1"/>
          <p:nvPr/>
        </p:nvSpPr>
        <p:spPr>
          <a:xfrm>
            <a:off x="6546650" y="2300500"/>
            <a:ext cx="11448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Solution</a:t>
            </a:r>
            <a:endParaRPr/>
          </a:p>
        </p:txBody>
      </p:sp>
      <p:pic>
        <p:nvPicPr>
          <p:cNvPr id="193" name="Google Shape;193;p18"/>
          <p:cNvPicPr preferRelativeResize="0"/>
          <p:nvPr/>
        </p:nvPicPr>
        <p:blipFill>
          <a:blip r:embed="rId3">
            <a:alphaModFix/>
          </a:blip>
          <a:stretch>
            <a:fillRect/>
          </a:stretch>
        </p:blipFill>
        <p:spPr>
          <a:xfrm>
            <a:off x="5390514" y="2658575"/>
            <a:ext cx="3304674" cy="2409275"/>
          </a:xfrm>
          <a:prstGeom prst="rect">
            <a:avLst/>
          </a:prstGeom>
          <a:noFill/>
          <a:ln>
            <a:noFill/>
          </a:ln>
        </p:spPr>
      </p:pic>
      <p:pic>
        <p:nvPicPr>
          <p:cNvPr id="194" name="Google Shape;194;p18"/>
          <p:cNvPicPr preferRelativeResize="0"/>
          <p:nvPr/>
        </p:nvPicPr>
        <p:blipFill>
          <a:blip r:embed="rId4">
            <a:alphaModFix/>
          </a:blip>
          <a:stretch>
            <a:fillRect/>
          </a:stretch>
        </p:blipFill>
        <p:spPr>
          <a:xfrm>
            <a:off x="613913" y="2658575"/>
            <a:ext cx="3212383" cy="2409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19"/>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None/>
            </a:pPr>
            <a:r>
              <a:rPr b="1" lang="en-US" sz="2000">
                <a:solidFill>
                  <a:schemeClr val="lt1"/>
                </a:solidFill>
              </a:rPr>
              <a:t>Component Wirification</a:t>
            </a:r>
            <a:endParaRPr b="1" sz="2000">
              <a:solidFill>
                <a:srgbClr val="FFFFFF"/>
              </a:solidFill>
            </a:endParaRPr>
          </a:p>
        </p:txBody>
      </p:sp>
      <p:sp>
        <p:nvSpPr>
          <p:cNvPr id="200" name="Google Shape;200;p19"/>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201" name="Google Shape;201;p19"/>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03</a:t>
            </a:r>
            <a:endParaRPr sz="3200"/>
          </a:p>
        </p:txBody>
      </p:sp>
      <p:sp>
        <p:nvSpPr>
          <p:cNvPr id="202" name="Google Shape;202;p19"/>
          <p:cNvSpPr txBox="1"/>
          <p:nvPr/>
        </p:nvSpPr>
        <p:spPr>
          <a:xfrm>
            <a:off x="424875" y="1022350"/>
            <a:ext cx="8379600" cy="874800"/>
          </a:xfrm>
          <a:prstGeom prst="rect">
            <a:avLst/>
          </a:prstGeom>
          <a:noFill/>
          <a:ln>
            <a:noFill/>
          </a:ln>
        </p:spPr>
        <p:txBody>
          <a:bodyPr anchorCtr="0" anchor="t" bIns="0" lIns="0" spcFirstLastPara="1" rIns="0" wrap="square" tIns="25400">
            <a:noAutofit/>
          </a:bodyPr>
          <a:lstStyle/>
          <a:p>
            <a:pPr indent="0" lvl="0" marL="0" rtl="0" algn="l">
              <a:spcBef>
                <a:spcPts val="400"/>
              </a:spcBef>
              <a:spcAft>
                <a:spcPts val="0"/>
              </a:spcAft>
              <a:buNone/>
            </a:pPr>
            <a:r>
              <a:rPr lang="en-US" sz="2000">
                <a:solidFill>
                  <a:schemeClr val="dk1"/>
                </a:solidFill>
              </a:rPr>
              <a:t>Performance of model:</a:t>
            </a:r>
            <a:endParaRPr sz="2000">
              <a:solidFill>
                <a:schemeClr val="dk1"/>
              </a:solidFill>
            </a:endParaRPr>
          </a:p>
          <a:p>
            <a:pPr indent="-355600" lvl="0" marL="457200" rtl="0" algn="l">
              <a:spcBef>
                <a:spcPts val="400"/>
              </a:spcBef>
              <a:spcAft>
                <a:spcPts val="0"/>
              </a:spcAft>
              <a:buClr>
                <a:schemeClr val="dk1"/>
              </a:buClr>
              <a:buSzPts val="2000"/>
              <a:buChar char="●"/>
            </a:pPr>
            <a:r>
              <a:rPr b="1" lang="en-US" sz="2000">
                <a:solidFill>
                  <a:schemeClr val="dk1"/>
                </a:solidFill>
              </a:rPr>
              <a:t>Recall</a:t>
            </a:r>
            <a:r>
              <a:rPr lang="en-US" sz="2000">
                <a:solidFill>
                  <a:schemeClr val="dk1"/>
                </a:solidFill>
              </a:rPr>
              <a:t>: </a:t>
            </a:r>
            <a:r>
              <a:rPr i="1" lang="en-US" sz="2000">
                <a:solidFill>
                  <a:schemeClr val="dk1"/>
                </a:solidFill>
              </a:rPr>
              <a:t>0.62</a:t>
            </a:r>
            <a:r>
              <a:rPr lang="en-US" sz="2000">
                <a:solidFill>
                  <a:schemeClr val="dk1"/>
                </a:solidFill>
              </a:rPr>
              <a:t>, </a:t>
            </a:r>
            <a:r>
              <a:rPr b="1" lang="en-US" sz="2000">
                <a:solidFill>
                  <a:schemeClr val="dk1"/>
                </a:solidFill>
              </a:rPr>
              <a:t>Precision</a:t>
            </a:r>
            <a:r>
              <a:rPr lang="en-US" sz="2000">
                <a:solidFill>
                  <a:schemeClr val="dk1"/>
                </a:solidFill>
              </a:rPr>
              <a:t>: </a:t>
            </a:r>
            <a:r>
              <a:rPr i="1" lang="en-US" sz="2000">
                <a:solidFill>
                  <a:schemeClr val="dk1"/>
                </a:solidFill>
              </a:rPr>
              <a:t>0.76</a:t>
            </a:r>
            <a:r>
              <a:rPr lang="en-US" sz="2000">
                <a:solidFill>
                  <a:schemeClr val="dk1"/>
                </a:solidFill>
              </a:rPr>
              <a:t>, </a:t>
            </a:r>
            <a:r>
              <a:rPr b="1" lang="en-US" sz="2000">
                <a:solidFill>
                  <a:schemeClr val="dk1"/>
                </a:solidFill>
              </a:rPr>
              <a:t>mAP</a:t>
            </a:r>
            <a:r>
              <a:rPr lang="en-US" sz="2000">
                <a:solidFill>
                  <a:schemeClr val="dk1"/>
                </a:solidFill>
              </a:rPr>
              <a:t>: </a:t>
            </a:r>
            <a:r>
              <a:rPr i="1" lang="en-US" sz="2000">
                <a:solidFill>
                  <a:schemeClr val="dk1"/>
                </a:solidFill>
              </a:rPr>
              <a:t>0.51</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pic>
        <p:nvPicPr>
          <p:cNvPr id="203" name="Google Shape;203;p19"/>
          <p:cNvPicPr preferRelativeResize="0"/>
          <p:nvPr/>
        </p:nvPicPr>
        <p:blipFill>
          <a:blip r:embed="rId3">
            <a:alphaModFix/>
          </a:blip>
          <a:stretch>
            <a:fillRect/>
          </a:stretch>
        </p:blipFill>
        <p:spPr>
          <a:xfrm>
            <a:off x="5831925" y="797813"/>
            <a:ext cx="2972550" cy="1295525"/>
          </a:xfrm>
          <a:prstGeom prst="rect">
            <a:avLst/>
          </a:prstGeom>
          <a:noFill/>
          <a:ln>
            <a:noFill/>
          </a:ln>
        </p:spPr>
      </p:pic>
      <p:pic>
        <p:nvPicPr>
          <p:cNvPr id="204" name="Google Shape;204;p19"/>
          <p:cNvPicPr preferRelativeResize="0"/>
          <p:nvPr/>
        </p:nvPicPr>
        <p:blipFill>
          <a:blip r:embed="rId4">
            <a:alphaModFix/>
          </a:blip>
          <a:stretch>
            <a:fillRect/>
          </a:stretch>
        </p:blipFill>
        <p:spPr>
          <a:xfrm>
            <a:off x="1262775" y="2273981"/>
            <a:ext cx="1949075" cy="2666919"/>
          </a:xfrm>
          <a:prstGeom prst="rect">
            <a:avLst/>
          </a:prstGeom>
          <a:noFill/>
          <a:ln>
            <a:noFill/>
          </a:ln>
        </p:spPr>
      </p:pic>
      <p:pic>
        <p:nvPicPr>
          <p:cNvPr id="205" name="Google Shape;205;p19"/>
          <p:cNvPicPr preferRelativeResize="0"/>
          <p:nvPr/>
        </p:nvPicPr>
        <p:blipFill>
          <a:blip r:embed="rId5">
            <a:alphaModFix/>
          </a:blip>
          <a:stretch>
            <a:fillRect/>
          </a:stretch>
        </p:blipFill>
        <p:spPr>
          <a:xfrm>
            <a:off x="3500175" y="2348162"/>
            <a:ext cx="1499625" cy="2518550"/>
          </a:xfrm>
          <a:prstGeom prst="rect">
            <a:avLst/>
          </a:prstGeom>
          <a:noFill/>
          <a:ln>
            <a:noFill/>
          </a:ln>
        </p:spPr>
      </p:pic>
      <p:pic>
        <p:nvPicPr>
          <p:cNvPr id="206" name="Google Shape;206;p19"/>
          <p:cNvPicPr preferRelativeResize="0"/>
          <p:nvPr/>
        </p:nvPicPr>
        <p:blipFill>
          <a:blip r:embed="rId6">
            <a:alphaModFix/>
          </a:blip>
          <a:stretch>
            <a:fillRect/>
          </a:stretch>
        </p:blipFill>
        <p:spPr>
          <a:xfrm>
            <a:off x="5410225" y="2348150"/>
            <a:ext cx="1413262" cy="251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0"/>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None/>
            </a:pPr>
            <a:r>
              <a:rPr b="1" lang="en-US" sz="2000">
                <a:solidFill>
                  <a:schemeClr val="lt1"/>
                </a:solidFill>
              </a:rPr>
              <a:t>Gallery D.C. (</a:t>
            </a:r>
            <a:r>
              <a:rPr lang="en-US" sz="1900" u="sng">
                <a:solidFill>
                  <a:srgbClr val="FFFFFF"/>
                </a:solidFill>
                <a:hlinkClick r:id="rId3"/>
              </a:rPr>
              <a:t>http://mui-collection.herokuapp.com/</a:t>
            </a:r>
            <a:r>
              <a:rPr b="1" lang="en-US" sz="2000">
                <a:solidFill>
                  <a:schemeClr val="lt1"/>
                </a:solidFill>
              </a:rPr>
              <a:t>)</a:t>
            </a:r>
            <a:endParaRPr b="1" sz="2000">
              <a:solidFill>
                <a:srgbClr val="FFFFFF"/>
              </a:solidFill>
            </a:endParaRPr>
          </a:p>
        </p:txBody>
      </p:sp>
      <p:sp>
        <p:nvSpPr>
          <p:cNvPr id="212" name="Google Shape;212;p20"/>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213" name="Google Shape;213;p20"/>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03</a:t>
            </a:r>
            <a:endParaRPr sz="3200"/>
          </a:p>
        </p:txBody>
      </p:sp>
      <p:sp>
        <p:nvSpPr>
          <p:cNvPr id="214" name="Google Shape;214;p20"/>
          <p:cNvSpPr txBox="1"/>
          <p:nvPr/>
        </p:nvSpPr>
        <p:spPr>
          <a:xfrm>
            <a:off x="424875" y="1022350"/>
            <a:ext cx="8379600" cy="874800"/>
          </a:xfrm>
          <a:prstGeom prst="rect">
            <a:avLst/>
          </a:prstGeom>
          <a:noFill/>
          <a:ln>
            <a:noFill/>
          </a:ln>
        </p:spPr>
        <p:txBody>
          <a:bodyPr anchorCtr="0" anchor="t" bIns="0" lIns="0" spcFirstLastPara="1" rIns="0" wrap="square" tIns="25400">
            <a:noAutofit/>
          </a:bodyPr>
          <a:lstStyle/>
          <a:p>
            <a:pPr indent="0" lvl="0" marL="0" rtl="0" algn="l">
              <a:spcBef>
                <a:spcPts val="400"/>
              </a:spcBef>
              <a:spcAft>
                <a:spcPts val="0"/>
              </a:spcAft>
              <a:buNone/>
            </a:pPr>
            <a:r>
              <a:rPr lang="en-US" sz="2000">
                <a:solidFill>
                  <a:schemeClr val="dk1"/>
                </a:solidFill>
              </a:rPr>
              <a:t>Give designers direct access to GUI components and at the same time allow them to view </a:t>
            </a:r>
            <a:r>
              <a:rPr lang="en-US" sz="2000">
                <a:solidFill>
                  <a:schemeClr val="dk1"/>
                </a:solidFill>
              </a:rPr>
              <a:t>actual</a:t>
            </a:r>
            <a:r>
              <a:rPr lang="en-US" sz="2000">
                <a:solidFill>
                  <a:schemeClr val="dk1"/>
                </a:solidFill>
              </a:rPr>
              <a:t> use of the components in the whole designs.</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pic>
        <p:nvPicPr>
          <p:cNvPr id="215" name="Google Shape;215;p20"/>
          <p:cNvPicPr preferRelativeResize="0"/>
          <p:nvPr/>
        </p:nvPicPr>
        <p:blipFill>
          <a:blip r:embed="rId4">
            <a:alphaModFix/>
          </a:blip>
          <a:stretch>
            <a:fillRect/>
          </a:stretch>
        </p:blipFill>
        <p:spPr>
          <a:xfrm>
            <a:off x="211075" y="1836350"/>
            <a:ext cx="8807196" cy="31045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1"/>
          <p:cNvSpPr/>
          <p:nvPr/>
        </p:nvSpPr>
        <p:spPr>
          <a:xfrm>
            <a:off x="897850" y="840250"/>
            <a:ext cx="7121676" cy="1645194"/>
          </a:xfrm>
          <a:custGeom>
            <a:rect b="b" l="l" r="r" t="t"/>
            <a:pathLst>
              <a:path extrusionOk="0" h="2186304" w="3743325">
                <a:moveTo>
                  <a:pt x="0" y="0"/>
                </a:moveTo>
                <a:lnTo>
                  <a:pt x="3742744" y="0"/>
                </a:lnTo>
                <a:lnTo>
                  <a:pt x="3742744" y="2186251"/>
                </a:lnTo>
                <a:lnTo>
                  <a:pt x="0" y="2186251"/>
                </a:lnTo>
                <a:lnTo>
                  <a:pt x="0" y="0"/>
                </a:lnTo>
                <a:close/>
              </a:path>
            </a:pathLst>
          </a:custGeom>
          <a:noFill/>
          <a:ln cap="flat" cmpd="sng" w="38100">
            <a:solidFill>
              <a:srgbClr val="B4E3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1" name="Google Shape;221;p21"/>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04</a:t>
            </a:r>
            <a:endParaRPr sz="3200"/>
          </a:p>
        </p:txBody>
      </p:sp>
      <p:sp>
        <p:nvSpPr>
          <p:cNvPr id="222" name="Google Shape;222;p21"/>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Clr>
                <a:schemeClr val="dk1"/>
              </a:buClr>
              <a:buFont typeface="Arial"/>
              <a:buNone/>
            </a:pPr>
            <a:r>
              <a:rPr b="1" lang="en-US" sz="2000">
                <a:solidFill>
                  <a:schemeClr val="lt1"/>
                </a:solidFill>
              </a:rPr>
              <a:t>Informal Feedbacks from Designers</a:t>
            </a:r>
            <a:endParaRPr sz="2000">
              <a:latin typeface="Arial"/>
              <a:ea typeface="Arial"/>
              <a:cs typeface="Arial"/>
              <a:sym typeface="Arial"/>
            </a:endParaRPr>
          </a:p>
        </p:txBody>
      </p:sp>
      <p:sp>
        <p:nvSpPr>
          <p:cNvPr id="223" name="Google Shape;223;p21"/>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224" name="Google Shape;224;p21"/>
          <p:cNvSpPr txBox="1"/>
          <p:nvPr/>
        </p:nvSpPr>
        <p:spPr>
          <a:xfrm>
            <a:off x="975700" y="1223475"/>
            <a:ext cx="6813600" cy="1206600"/>
          </a:xfrm>
          <a:prstGeom prst="rect">
            <a:avLst/>
          </a:prstGeom>
          <a:noFill/>
          <a:ln>
            <a:noFill/>
          </a:ln>
        </p:spPr>
        <p:txBody>
          <a:bodyPr anchorCtr="0" anchor="t" bIns="0" lIns="0" spcFirstLastPara="1" rIns="0" wrap="square" tIns="132075">
            <a:noAutofit/>
          </a:bodyPr>
          <a:lstStyle/>
          <a:p>
            <a:pPr indent="0" lvl="0" marL="0" rtl="0" algn="l">
              <a:spcBef>
                <a:spcPts val="360"/>
              </a:spcBef>
              <a:spcAft>
                <a:spcPts val="0"/>
              </a:spcAft>
              <a:buNone/>
            </a:pPr>
            <a:r>
              <a:rPr lang="en-US" sz="1900">
                <a:solidFill>
                  <a:schemeClr val="dk1"/>
                </a:solidFill>
              </a:rPr>
              <a:t>Game application scenario</a:t>
            </a:r>
            <a:endParaRPr sz="1900">
              <a:solidFill>
                <a:schemeClr val="dk1"/>
              </a:solidFill>
            </a:endParaRPr>
          </a:p>
          <a:p>
            <a:pPr indent="-342900" lvl="0" marL="457200" rtl="0" algn="l">
              <a:lnSpc>
                <a:spcPct val="115000"/>
              </a:lnSpc>
              <a:spcBef>
                <a:spcPts val="360"/>
              </a:spcBef>
              <a:spcAft>
                <a:spcPts val="0"/>
              </a:spcAft>
              <a:buClr>
                <a:schemeClr val="dk1"/>
              </a:buClr>
              <a:buSzPts val="1800"/>
              <a:buChar char="•"/>
            </a:pPr>
            <a:r>
              <a:rPr b="1" lang="en-US" sz="1800">
                <a:solidFill>
                  <a:schemeClr val="dk1"/>
                </a:solidFill>
              </a:rPr>
              <a:t>Pink</a:t>
            </a:r>
            <a:r>
              <a:rPr lang="en-US" sz="1800">
                <a:solidFill>
                  <a:schemeClr val="dk1"/>
                </a:solidFill>
              </a:rPr>
              <a:t> reflective </a:t>
            </a:r>
            <a:r>
              <a:rPr b="1" lang="en-US" sz="1800">
                <a:solidFill>
                  <a:schemeClr val="dk1"/>
                </a:solidFill>
              </a:rPr>
              <a:t>bubble</a:t>
            </a:r>
            <a:r>
              <a:rPr lang="en-US" sz="1800">
                <a:solidFill>
                  <a:schemeClr val="dk1"/>
                </a:solidFill>
              </a:rPr>
              <a:t>        attract </a:t>
            </a:r>
            <a:r>
              <a:rPr b="1" lang="en-US" sz="1800">
                <a:solidFill>
                  <a:schemeClr val="dk1"/>
                </a:solidFill>
              </a:rPr>
              <a:t>young</a:t>
            </a:r>
            <a:r>
              <a:rPr lang="en-US" sz="1800">
                <a:solidFill>
                  <a:schemeClr val="dk1"/>
                </a:solidFill>
              </a:rPr>
              <a:t> </a:t>
            </a:r>
            <a:r>
              <a:rPr b="1" lang="en-US" sz="1800">
                <a:solidFill>
                  <a:schemeClr val="dk1"/>
                </a:solidFill>
              </a:rPr>
              <a:t>girls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ranking-list</a:t>
            </a:r>
            <a:r>
              <a:rPr lang="en-US" sz="1800">
                <a:solidFill>
                  <a:schemeClr val="dk1"/>
                </a:solidFill>
              </a:rPr>
              <a:t> icon                 </a:t>
            </a:r>
            <a:r>
              <a:rPr b="1" lang="en-US" sz="1800">
                <a:solidFill>
                  <a:schemeClr val="dk1"/>
                </a:solidFill>
              </a:rPr>
              <a:t>ranking</a:t>
            </a:r>
            <a:r>
              <a:rPr lang="en-US" sz="1800">
                <a:solidFill>
                  <a:schemeClr val="dk1"/>
                </a:solidFill>
              </a:rPr>
              <a:t> mechanism</a:t>
            </a:r>
            <a:endParaRPr sz="1800"/>
          </a:p>
        </p:txBody>
      </p:sp>
      <p:sp>
        <p:nvSpPr>
          <p:cNvPr id="225" name="Google Shape;225;p21"/>
          <p:cNvSpPr/>
          <p:nvPr/>
        </p:nvSpPr>
        <p:spPr>
          <a:xfrm>
            <a:off x="765247" y="681337"/>
            <a:ext cx="2983229" cy="466090"/>
          </a:xfrm>
          <a:custGeom>
            <a:rect b="b" l="l" r="r" t="t"/>
            <a:pathLst>
              <a:path extrusionOk="0" h="466090" w="2983229">
                <a:moveTo>
                  <a:pt x="2983081" y="0"/>
                </a:moveTo>
                <a:lnTo>
                  <a:pt x="232845" y="0"/>
                </a:lnTo>
                <a:lnTo>
                  <a:pt x="185925" y="4729"/>
                </a:lnTo>
                <a:lnTo>
                  <a:pt x="142220" y="18293"/>
                </a:lnTo>
                <a:lnTo>
                  <a:pt x="102668" y="39757"/>
                </a:lnTo>
                <a:lnTo>
                  <a:pt x="68206" y="68183"/>
                </a:lnTo>
                <a:lnTo>
                  <a:pt x="39771" y="102637"/>
                </a:lnTo>
                <a:lnTo>
                  <a:pt x="18301" y="142182"/>
                </a:lnTo>
                <a:lnTo>
                  <a:pt x="4731" y="185882"/>
                </a:lnTo>
                <a:lnTo>
                  <a:pt x="0" y="232802"/>
                </a:lnTo>
                <a:lnTo>
                  <a:pt x="0" y="465604"/>
                </a:lnTo>
                <a:lnTo>
                  <a:pt x="2750235" y="465604"/>
                </a:lnTo>
                <a:lnTo>
                  <a:pt x="2797156" y="460875"/>
                </a:lnTo>
                <a:lnTo>
                  <a:pt x="2840860" y="447311"/>
                </a:lnTo>
                <a:lnTo>
                  <a:pt x="2880412" y="425847"/>
                </a:lnTo>
                <a:lnTo>
                  <a:pt x="2914874" y="397421"/>
                </a:lnTo>
                <a:lnTo>
                  <a:pt x="2943309" y="362967"/>
                </a:lnTo>
                <a:lnTo>
                  <a:pt x="2964780" y="323422"/>
                </a:lnTo>
                <a:lnTo>
                  <a:pt x="2978349" y="279722"/>
                </a:lnTo>
                <a:lnTo>
                  <a:pt x="2983081" y="232802"/>
                </a:lnTo>
                <a:lnTo>
                  <a:pt x="2983081" y="0"/>
                </a:lnTo>
                <a:close/>
              </a:path>
            </a:pathLst>
          </a:custGeom>
          <a:solidFill>
            <a:srgbClr val="B4E3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6" name="Google Shape;226;p21"/>
          <p:cNvSpPr txBox="1"/>
          <p:nvPr/>
        </p:nvSpPr>
        <p:spPr>
          <a:xfrm>
            <a:off x="1071863" y="756875"/>
            <a:ext cx="2370000" cy="315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1900"/>
              <a:t>Inspirational Search</a:t>
            </a:r>
            <a:endParaRPr sz="1900">
              <a:latin typeface="Arial"/>
              <a:ea typeface="Arial"/>
              <a:cs typeface="Arial"/>
              <a:sym typeface="Arial"/>
            </a:endParaRPr>
          </a:p>
        </p:txBody>
      </p:sp>
      <p:pic>
        <p:nvPicPr>
          <p:cNvPr id="227" name="Google Shape;227;p21"/>
          <p:cNvPicPr preferRelativeResize="0"/>
          <p:nvPr/>
        </p:nvPicPr>
        <p:blipFill>
          <a:blip r:embed="rId3">
            <a:alphaModFix/>
          </a:blip>
          <a:stretch>
            <a:fillRect/>
          </a:stretch>
        </p:blipFill>
        <p:spPr>
          <a:xfrm>
            <a:off x="1011164" y="2805759"/>
            <a:ext cx="7121671" cy="2217315"/>
          </a:xfrm>
          <a:prstGeom prst="rect">
            <a:avLst/>
          </a:prstGeom>
          <a:noFill/>
          <a:ln>
            <a:noFill/>
          </a:ln>
        </p:spPr>
      </p:pic>
      <p:sp>
        <p:nvSpPr>
          <p:cNvPr id="228" name="Google Shape;228;p21"/>
          <p:cNvSpPr/>
          <p:nvPr/>
        </p:nvSpPr>
        <p:spPr>
          <a:xfrm>
            <a:off x="3857363" y="1593888"/>
            <a:ext cx="274825" cy="465787"/>
          </a:xfrm>
          <a:custGeom>
            <a:rect b="b" l="l" r="r" t="t"/>
            <a:pathLst>
              <a:path extrusionOk="0" h="503554" w="300355">
                <a:moveTo>
                  <a:pt x="129719" y="342551"/>
                </a:moveTo>
                <a:lnTo>
                  <a:pt x="129719" y="502983"/>
                </a:lnTo>
                <a:lnTo>
                  <a:pt x="300276" y="251491"/>
                </a:lnTo>
                <a:lnTo>
                  <a:pt x="129719" y="0"/>
                </a:lnTo>
                <a:lnTo>
                  <a:pt x="129719" y="160431"/>
                </a:lnTo>
                <a:lnTo>
                  <a:pt x="0" y="160431"/>
                </a:lnTo>
                <a:lnTo>
                  <a:pt x="0" y="342551"/>
                </a:lnTo>
                <a:lnTo>
                  <a:pt x="129719" y="342551"/>
                </a:lnTo>
                <a:close/>
              </a:path>
            </a:pathLst>
          </a:custGeom>
          <a:solidFill>
            <a:srgbClr val="ACCCE9"/>
          </a:solid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9" name="Google Shape;229;p21"/>
          <p:cNvSpPr/>
          <p:nvPr/>
        </p:nvSpPr>
        <p:spPr>
          <a:xfrm>
            <a:off x="3857376" y="1964300"/>
            <a:ext cx="274825" cy="465787"/>
          </a:xfrm>
          <a:custGeom>
            <a:rect b="b" l="l" r="r" t="t"/>
            <a:pathLst>
              <a:path extrusionOk="0" h="503554" w="300355">
                <a:moveTo>
                  <a:pt x="129719" y="342551"/>
                </a:moveTo>
                <a:lnTo>
                  <a:pt x="129719" y="502983"/>
                </a:lnTo>
                <a:lnTo>
                  <a:pt x="300276" y="251491"/>
                </a:lnTo>
                <a:lnTo>
                  <a:pt x="129719" y="0"/>
                </a:lnTo>
                <a:lnTo>
                  <a:pt x="129719" y="160431"/>
                </a:lnTo>
                <a:lnTo>
                  <a:pt x="0" y="160431"/>
                </a:lnTo>
                <a:lnTo>
                  <a:pt x="0" y="342551"/>
                </a:lnTo>
                <a:lnTo>
                  <a:pt x="129719" y="342551"/>
                </a:lnTo>
                <a:close/>
              </a:path>
            </a:pathLst>
          </a:custGeom>
          <a:solidFill>
            <a:srgbClr val="ACCCE9"/>
          </a:solid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2"/>
          <p:cNvSpPr/>
          <p:nvPr/>
        </p:nvSpPr>
        <p:spPr>
          <a:xfrm>
            <a:off x="897850" y="840250"/>
            <a:ext cx="7121676" cy="1645194"/>
          </a:xfrm>
          <a:custGeom>
            <a:rect b="b" l="l" r="r" t="t"/>
            <a:pathLst>
              <a:path extrusionOk="0" h="2186304" w="3743325">
                <a:moveTo>
                  <a:pt x="0" y="0"/>
                </a:moveTo>
                <a:lnTo>
                  <a:pt x="3742744" y="0"/>
                </a:lnTo>
                <a:lnTo>
                  <a:pt x="3742744" y="2186251"/>
                </a:lnTo>
                <a:lnTo>
                  <a:pt x="0" y="2186251"/>
                </a:lnTo>
                <a:lnTo>
                  <a:pt x="0" y="0"/>
                </a:lnTo>
                <a:close/>
              </a:path>
            </a:pathLst>
          </a:custGeom>
          <a:noFill/>
          <a:ln cap="flat" cmpd="sng" w="38100">
            <a:solidFill>
              <a:srgbClr val="B4E3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5" name="Google Shape;235;p22"/>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04</a:t>
            </a:r>
            <a:endParaRPr sz="3200"/>
          </a:p>
        </p:txBody>
      </p:sp>
      <p:sp>
        <p:nvSpPr>
          <p:cNvPr id="236" name="Google Shape;236;p22"/>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None/>
            </a:pPr>
            <a:r>
              <a:rPr b="1" lang="en-US" sz="2000">
                <a:solidFill>
                  <a:schemeClr val="lt1"/>
                </a:solidFill>
              </a:rPr>
              <a:t>Informal Feedbacks from Designers</a:t>
            </a:r>
            <a:endParaRPr sz="2000">
              <a:latin typeface="Arial"/>
              <a:ea typeface="Arial"/>
              <a:cs typeface="Arial"/>
              <a:sym typeface="Arial"/>
            </a:endParaRPr>
          </a:p>
        </p:txBody>
      </p:sp>
      <p:sp>
        <p:nvSpPr>
          <p:cNvPr id="237" name="Google Shape;237;p22"/>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238" name="Google Shape;238;p22"/>
          <p:cNvSpPr txBox="1"/>
          <p:nvPr/>
        </p:nvSpPr>
        <p:spPr>
          <a:xfrm>
            <a:off x="975700" y="1223475"/>
            <a:ext cx="6813600" cy="1206600"/>
          </a:xfrm>
          <a:prstGeom prst="rect">
            <a:avLst/>
          </a:prstGeom>
          <a:noFill/>
          <a:ln>
            <a:noFill/>
          </a:ln>
        </p:spPr>
        <p:txBody>
          <a:bodyPr anchorCtr="0" anchor="t" bIns="0" lIns="0" spcFirstLastPara="1" rIns="0" wrap="square" tIns="132075">
            <a:noAutofit/>
          </a:bodyPr>
          <a:lstStyle/>
          <a:p>
            <a:pPr indent="0" lvl="0" marL="0" rtl="0" algn="l">
              <a:spcBef>
                <a:spcPts val="360"/>
              </a:spcBef>
              <a:spcAft>
                <a:spcPts val="0"/>
              </a:spcAft>
              <a:buNone/>
            </a:pPr>
            <a:r>
              <a:rPr lang="en-US" sz="1900">
                <a:solidFill>
                  <a:schemeClr val="dk1"/>
                </a:solidFill>
              </a:rPr>
              <a:t>Social media</a:t>
            </a:r>
            <a:r>
              <a:rPr lang="en-US" sz="1900">
                <a:solidFill>
                  <a:schemeClr val="dk1"/>
                </a:solidFill>
              </a:rPr>
              <a:t> application scenario</a:t>
            </a:r>
            <a:endParaRPr sz="1900">
              <a:solidFill>
                <a:schemeClr val="dk1"/>
              </a:solidFill>
            </a:endParaRPr>
          </a:p>
          <a:p>
            <a:pPr indent="-349250" lvl="0" marL="457200" rtl="0" algn="l">
              <a:spcBef>
                <a:spcPts val="360"/>
              </a:spcBef>
              <a:spcAft>
                <a:spcPts val="0"/>
              </a:spcAft>
              <a:buClr>
                <a:schemeClr val="dk1"/>
              </a:buClr>
              <a:buSzPts val="1900"/>
              <a:buChar char="•"/>
            </a:pPr>
            <a:r>
              <a:rPr b="1" lang="en-US" sz="1800">
                <a:solidFill>
                  <a:schemeClr val="dk1"/>
                </a:solidFill>
              </a:rPr>
              <a:t>flat</a:t>
            </a:r>
            <a:r>
              <a:rPr lang="en-US" sz="1800">
                <a:solidFill>
                  <a:schemeClr val="dk1"/>
                </a:solidFill>
              </a:rPr>
              <a:t> and </a:t>
            </a:r>
            <a:r>
              <a:rPr b="1" lang="en-US" sz="1800">
                <a:solidFill>
                  <a:schemeClr val="dk1"/>
                </a:solidFill>
              </a:rPr>
              <a:t>wide</a:t>
            </a:r>
            <a:r>
              <a:rPr lang="en-US" sz="1800">
                <a:solidFill>
                  <a:schemeClr val="dk1"/>
                </a:solidFill>
              </a:rPr>
              <a:t>        catch </a:t>
            </a:r>
            <a:r>
              <a:rPr b="1" lang="en-US" sz="1800">
                <a:solidFill>
                  <a:schemeClr val="dk1"/>
                </a:solidFill>
              </a:rPr>
              <a:t>attention</a:t>
            </a:r>
            <a:endParaRPr sz="1800"/>
          </a:p>
        </p:txBody>
      </p:sp>
      <p:sp>
        <p:nvSpPr>
          <p:cNvPr id="239" name="Google Shape;239;p22"/>
          <p:cNvSpPr/>
          <p:nvPr/>
        </p:nvSpPr>
        <p:spPr>
          <a:xfrm>
            <a:off x="765247" y="681337"/>
            <a:ext cx="2983229" cy="466090"/>
          </a:xfrm>
          <a:custGeom>
            <a:rect b="b" l="l" r="r" t="t"/>
            <a:pathLst>
              <a:path extrusionOk="0" h="466090" w="2983229">
                <a:moveTo>
                  <a:pt x="2983081" y="0"/>
                </a:moveTo>
                <a:lnTo>
                  <a:pt x="232845" y="0"/>
                </a:lnTo>
                <a:lnTo>
                  <a:pt x="185925" y="4729"/>
                </a:lnTo>
                <a:lnTo>
                  <a:pt x="142220" y="18293"/>
                </a:lnTo>
                <a:lnTo>
                  <a:pt x="102668" y="39757"/>
                </a:lnTo>
                <a:lnTo>
                  <a:pt x="68206" y="68183"/>
                </a:lnTo>
                <a:lnTo>
                  <a:pt x="39771" y="102637"/>
                </a:lnTo>
                <a:lnTo>
                  <a:pt x="18301" y="142182"/>
                </a:lnTo>
                <a:lnTo>
                  <a:pt x="4731" y="185882"/>
                </a:lnTo>
                <a:lnTo>
                  <a:pt x="0" y="232802"/>
                </a:lnTo>
                <a:lnTo>
                  <a:pt x="0" y="465604"/>
                </a:lnTo>
                <a:lnTo>
                  <a:pt x="2750235" y="465604"/>
                </a:lnTo>
                <a:lnTo>
                  <a:pt x="2797156" y="460875"/>
                </a:lnTo>
                <a:lnTo>
                  <a:pt x="2840860" y="447311"/>
                </a:lnTo>
                <a:lnTo>
                  <a:pt x="2880412" y="425847"/>
                </a:lnTo>
                <a:lnTo>
                  <a:pt x="2914874" y="397421"/>
                </a:lnTo>
                <a:lnTo>
                  <a:pt x="2943309" y="362967"/>
                </a:lnTo>
                <a:lnTo>
                  <a:pt x="2964780" y="323422"/>
                </a:lnTo>
                <a:lnTo>
                  <a:pt x="2978349" y="279722"/>
                </a:lnTo>
                <a:lnTo>
                  <a:pt x="2983081" y="232802"/>
                </a:lnTo>
                <a:lnTo>
                  <a:pt x="2983081" y="0"/>
                </a:lnTo>
                <a:close/>
              </a:path>
            </a:pathLst>
          </a:custGeom>
          <a:solidFill>
            <a:srgbClr val="B4E3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0" name="Google Shape;240;p22"/>
          <p:cNvSpPr txBox="1"/>
          <p:nvPr/>
        </p:nvSpPr>
        <p:spPr>
          <a:xfrm>
            <a:off x="995675" y="756875"/>
            <a:ext cx="2676600" cy="3150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Clr>
                <a:schemeClr val="dk1"/>
              </a:buClr>
              <a:buFont typeface="Arial"/>
              <a:buNone/>
            </a:pPr>
            <a:r>
              <a:rPr b="1" lang="en-US" sz="1900">
                <a:solidFill>
                  <a:schemeClr val="dk1"/>
                </a:solidFill>
              </a:rPr>
              <a:t>Design Demographics</a:t>
            </a:r>
            <a:endParaRPr sz="1900">
              <a:latin typeface="Arial"/>
              <a:ea typeface="Arial"/>
              <a:cs typeface="Arial"/>
              <a:sym typeface="Arial"/>
            </a:endParaRPr>
          </a:p>
        </p:txBody>
      </p:sp>
      <p:pic>
        <p:nvPicPr>
          <p:cNvPr id="241" name="Google Shape;241;p22"/>
          <p:cNvPicPr preferRelativeResize="0"/>
          <p:nvPr/>
        </p:nvPicPr>
        <p:blipFill>
          <a:blip r:embed="rId3">
            <a:alphaModFix/>
          </a:blip>
          <a:stretch>
            <a:fillRect/>
          </a:stretch>
        </p:blipFill>
        <p:spPr>
          <a:xfrm>
            <a:off x="152400" y="3033375"/>
            <a:ext cx="8839203" cy="1538626"/>
          </a:xfrm>
          <a:prstGeom prst="rect">
            <a:avLst/>
          </a:prstGeom>
          <a:noFill/>
          <a:ln>
            <a:noFill/>
          </a:ln>
        </p:spPr>
      </p:pic>
      <p:sp>
        <p:nvSpPr>
          <p:cNvPr id="242" name="Google Shape;242;p22"/>
          <p:cNvSpPr/>
          <p:nvPr/>
        </p:nvSpPr>
        <p:spPr>
          <a:xfrm>
            <a:off x="2967276" y="1670088"/>
            <a:ext cx="274825" cy="465787"/>
          </a:xfrm>
          <a:custGeom>
            <a:rect b="b" l="l" r="r" t="t"/>
            <a:pathLst>
              <a:path extrusionOk="0" h="503554" w="300355">
                <a:moveTo>
                  <a:pt x="129719" y="342551"/>
                </a:moveTo>
                <a:lnTo>
                  <a:pt x="129719" y="502983"/>
                </a:lnTo>
                <a:lnTo>
                  <a:pt x="300276" y="251491"/>
                </a:lnTo>
                <a:lnTo>
                  <a:pt x="129719" y="0"/>
                </a:lnTo>
                <a:lnTo>
                  <a:pt x="129719" y="160431"/>
                </a:lnTo>
                <a:lnTo>
                  <a:pt x="0" y="160431"/>
                </a:lnTo>
                <a:lnTo>
                  <a:pt x="0" y="342551"/>
                </a:lnTo>
                <a:lnTo>
                  <a:pt x="129719" y="342551"/>
                </a:lnTo>
                <a:close/>
              </a:path>
            </a:pathLst>
          </a:custGeom>
          <a:solidFill>
            <a:srgbClr val="ACCCE9"/>
          </a:solid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3"/>
          <p:cNvSpPr/>
          <p:nvPr/>
        </p:nvSpPr>
        <p:spPr>
          <a:xfrm>
            <a:off x="897850" y="840250"/>
            <a:ext cx="7121676" cy="1645194"/>
          </a:xfrm>
          <a:custGeom>
            <a:rect b="b" l="l" r="r" t="t"/>
            <a:pathLst>
              <a:path extrusionOk="0" h="2186304" w="3743325">
                <a:moveTo>
                  <a:pt x="0" y="0"/>
                </a:moveTo>
                <a:lnTo>
                  <a:pt x="3742744" y="0"/>
                </a:lnTo>
                <a:lnTo>
                  <a:pt x="3742744" y="2186251"/>
                </a:lnTo>
                <a:lnTo>
                  <a:pt x="0" y="2186251"/>
                </a:lnTo>
                <a:lnTo>
                  <a:pt x="0" y="0"/>
                </a:lnTo>
                <a:close/>
              </a:path>
            </a:pathLst>
          </a:custGeom>
          <a:noFill/>
          <a:ln cap="flat" cmpd="sng" w="38100">
            <a:solidFill>
              <a:srgbClr val="B4E3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8" name="Google Shape;248;p23"/>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04</a:t>
            </a:r>
            <a:endParaRPr sz="3200"/>
          </a:p>
        </p:txBody>
      </p:sp>
      <p:sp>
        <p:nvSpPr>
          <p:cNvPr id="249" name="Google Shape;249;p23"/>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rtl="0" algn="l">
              <a:spcBef>
                <a:spcPts val="0"/>
              </a:spcBef>
              <a:spcAft>
                <a:spcPts val="0"/>
              </a:spcAft>
              <a:buNone/>
            </a:pPr>
            <a:r>
              <a:rPr b="1" lang="en-US" sz="2000">
                <a:solidFill>
                  <a:schemeClr val="lt1"/>
                </a:solidFill>
              </a:rPr>
              <a:t>Informal Feedbacks from Designers</a:t>
            </a:r>
            <a:endParaRPr sz="2000">
              <a:latin typeface="Arial"/>
              <a:ea typeface="Arial"/>
              <a:cs typeface="Arial"/>
              <a:sym typeface="Arial"/>
            </a:endParaRPr>
          </a:p>
        </p:txBody>
      </p:sp>
      <p:sp>
        <p:nvSpPr>
          <p:cNvPr id="250" name="Google Shape;250;p23"/>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251" name="Google Shape;251;p23"/>
          <p:cNvSpPr txBox="1"/>
          <p:nvPr/>
        </p:nvSpPr>
        <p:spPr>
          <a:xfrm>
            <a:off x="975700" y="1223475"/>
            <a:ext cx="6813600" cy="1206600"/>
          </a:xfrm>
          <a:prstGeom prst="rect">
            <a:avLst/>
          </a:prstGeom>
          <a:noFill/>
          <a:ln>
            <a:noFill/>
          </a:ln>
        </p:spPr>
        <p:txBody>
          <a:bodyPr anchorCtr="0" anchor="t" bIns="0" lIns="0" spcFirstLastPara="1" rIns="0" wrap="square" tIns="132075">
            <a:noAutofit/>
          </a:bodyPr>
          <a:lstStyle/>
          <a:p>
            <a:pPr indent="0" lvl="0" marL="0" rtl="0" algn="l">
              <a:spcBef>
                <a:spcPts val="360"/>
              </a:spcBef>
              <a:spcAft>
                <a:spcPts val="0"/>
              </a:spcAft>
              <a:buNone/>
            </a:pPr>
            <a:r>
              <a:rPr lang="en-US" sz="1900">
                <a:solidFill>
                  <a:schemeClr val="dk1"/>
                </a:solidFill>
              </a:rPr>
              <a:t>Distinguished design system</a:t>
            </a:r>
            <a:r>
              <a:rPr lang="en-US" sz="1900">
                <a:solidFill>
                  <a:schemeClr val="dk1"/>
                </a:solidFill>
              </a:rPr>
              <a:t> scenario</a:t>
            </a:r>
            <a:endParaRPr sz="2400">
              <a:solidFill>
                <a:schemeClr val="dk1"/>
              </a:solidFill>
            </a:endParaRPr>
          </a:p>
          <a:p>
            <a:pPr indent="-342900" lvl="0" marL="457200" rtl="0" algn="l">
              <a:lnSpc>
                <a:spcPct val="115000"/>
              </a:lnSpc>
              <a:spcBef>
                <a:spcPts val="360"/>
              </a:spcBef>
              <a:spcAft>
                <a:spcPts val="0"/>
              </a:spcAft>
              <a:buClr>
                <a:schemeClr val="dk1"/>
              </a:buClr>
              <a:buSzPts val="1800"/>
              <a:buChar char="•"/>
            </a:pPr>
            <a:r>
              <a:rPr b="1" lang="en-US" sz="1800">
                <a:solidFill>
                  <a:schemeClr val="dk1"/>
                </a:solidFill>
              </a:rPr>
              <a:t>Microsoft</a:t>
            </a:r>
            <a:r>
              <a:rPr lang="en-US" sz="1800">
                <a:solidFill>
                  <a:schemeClr val="dk1"/>
                </a:solidFill>
              </a:rPr>
              <a:t>      </a:t>
            </a:r>
            <a:r>
              <a:rPr b="1" lang="en-US" sz="1800">
                <a:solidFill>
                  <a:schemeClr val="dk1"/>
                </a:solidFill>
              </a:rPr>
              <a:t>right angle </a:t>
            </a:r>
            <a:r>
              <a:rPr lang="en-US" sz="1800">
                <a:solidFill>
                  <a:schemeClr val="dk1"/>
                </a:solidFill>
              </a:rPr>
              <a:t>rectangle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Google</a:t>
            </a:r>
            <a:r>
              <a:rPr lang="en-US" sz="1800">
                <a:solidFill>
                  <a:schemeClr val="dk1"/>
                </a:solidFill>
              </a:rPr>
              <a:t>          </a:t>
            </a:r>
            <a:r>
              <a:rPr b="1" lang="en-US" sz="1800">
                <a:solidFill>
                  <a:schemeClr val="dk1"/>
                </a:solidFill>
              </a:rPr>
              <a:t>white, black, gray, shadowing </a:t>
            </a:r>
            <a:r>
              <a:rPr lang="en-US" sz="1800">
                <a:solidFill>
                  <a:schemeClr val="dk1"/>
                </a:solidFill>
              </a:rPr>
              <a:t>effects</a:t>
            </a:r>
            <a:endParaRPr b="1" sz="1800">
              <a:solidFill>
                <a:schemeClr val="dk1"/>
              </a:solidFill>
            </a:endParaRPr>
          </a:p>
        </p:txBody>
      </p:sp>
      <p:sp>
        <p:nvSpPr>
          <p:cNvPr id="252" name="Google Shape;252;p23"/>
          <p:cNvSpPr/>
          <p:nvPr/>
        </p:nvSpPr>
        <p:spPr>
          <a:xfrm>
            <a:off x="765247" y="681337"/>
            <a:ext cx="2983229" cy="466090"/>
          </a:xfrm>
          <a:custGeom>
            <a:rect b="b" l="l" r="r" t="t"/>
            <a:pathLst>
              <a:path extrusionOk="0" h="466090" w="2983229">
                <a:moveTo>
                  <a:pt x="2983081" y="0"/>
                </a:moveTo>
                <a:lnTo>
                  <a:pt x="232845" y="0"/>
                </a:lnTo>
                <a:lnTo>
                  <a:pt x="185925" y="4729"/>
                </a:lnTo>
                <a:lnTo>
                  <a:pt x="142220" y="18293"/>
                </a:lnTo>
                <a:lnTo>
                  <a:pt x="102668" y="39757"/>
                </a:lnTo>
                <a:lnTo>
                  <a:pt x="68206" y="68183"/>
                </a:lnTo>
                <a:lnTo>
                  <a:pt x="39771" y="102637"/>
                </a:lnTo>
                <a:lnTo>
                  <a:pt x="18301" y="142182"/>
                </a:lnTo>
                <a:lnTo>
                  <a:pt x="4731" y="185882"/>
                </a:lnTo>
                <a:lnTo>
                  <a:pt x="0" y="232802"/>
                </a:lnTo>
                <a:lnTo>
                  <a:pt x="0" y="465604"/>
                </a:lnTo>
                <a:lnTo>
                  <a:pt x="2750235" y="465604"/>
                </a:lnTo>
                <a:lnTo>
                  <a:pt x="2797156" y="460875"/>
                </a:lnTo>
                <a:lnTo>
                  <a:pt x="2840860" y="447311"/>
                </a:lnTo>
                <a:lnTo>
                  <a:pt x="2880412" y="425847"/>
                </a:lnTo>
                <a:lnTo>
                  <a:pt x="2914874" y="397421"/>
                </a:lnTo>
                <a:lnTo>
                  <a:pt x="2943309" y="362967"/>
                </a:lnTo>
                <a:lnTo>
                  <a:pt x="2964780" y="323422"/>
                </a:lnTo>
                <a:lnTo>
                  <a:pt x="2978349" y="279722"/>
                </a:lnTo>
                <a:lnTo>
                  <a:pt x="2983081" y="232802"/>
                </a:lnTo>
                <a:lnTo>
                  <a:pt x="2983081" y="0"/>
                </a:lnTo>
                <a:close/>
              </a:path>
            </a:pathLst>
          </a:custGeom>
          <a:solidFill>
            <a:srgbClr val="B4E3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3" name="Google Shape;253;p23"/>
          <p:cNvSpPr txBox="1"/>
          <p:nvPr/>
        </p:nvSpPr>
        <p:spPr>
          <a:xfrm>
            <a:off x="995675" y="756875"/>
            <a:ext cx="2676600" cy="3150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b="1" lang="en-US" sz="1900">
                <a:solidFill>
                  <a:schemeClr val="dk1"/>
                </a:solidFill>
              </a:rPr>
              <a:t>Comparison Shopping</a:t>
            </a:r>
            <a:endParaRPr sz="1900">
              <a:latin typeface="Arial"/>
              <a:ea typeface="Arial"/>
              <a:cs typeface="Arial"/>
              <a:sym typeface="Arial"/>
            </a:endParaRPr>
          </a:p>
        </p:txBody>
      </p:sp>
      <p:sp>
        <p:nvSpPr>
          <p:cNvPr id="254" name="Google Shape;254;p23"/>
          <p:cNvSpPr/>
          <p:nvPr/>
        </p:nvSpPr>
        <p:spPr>
          <a:xfrm>
            <a:off x="2520776" y="1612775"/>
            <a:ext cx="274825" cy="465787"/>
          </a:xfrm>
          <a:custGeom>
            <a:rect b="b" l="l" r="r" t="t"/>
            <a:pathLst>
              <a:path extrusionOk="0" h="503554" w="300355">
                <a:moveTo>
                  <a:pt x="129719" y="342551"/>
                </a:moveTo>
                <a:lnTo>
                  <a:pt x="129719" y="502983"/>
                </a:lnTo>
                <a:lnTo>
                  <a:pt x="300276" y="251491"/>
                </a:lnTo>
                <a:lnTo>
                  <a:pt x="129719" y="0"/>
                </a:lnTo>
                <a:lnTo>
                  <a:pt x="129719" y="160431"/>
                </a:lnTo>
                <a:lnTo>
                  <a:pt x="0" y="160431"/>
                </a:lnTo>
                <a:lnTo>
                  <a:pt x="0" y="342551"/>
                </a:lnTo>
                <a:lnTo>
                  <a:pt x="129719" y="342551"/>
                </a:lnTo>
                <a:close/>
              </a:path>
            </a:pathLst>
          </a:custGeom>
          <a:solidFill>
            <a:srgbClr val="ACCCE9"/>
          </a:solid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23"/>
          <p:cNvSpPr/>
          <p:nvPr/>
        </p:nvSpPr>
        <p:spPr>
          <a:xfrm>
            <a:off x="2520776" y="1993775"/>
            <a:ext cx="274825" cy="465787"/>
          </a:xfrm>
          <a:custGeom>
            <a:rect b="b" l="l" r="r" t="t"/>
            <a:pathLst>
              <a:path extrusionOk="0" h="503554" w="300355">
                <a:moveTo>
                  <a:pt x="129719" y="342551"/>
                </a:moveTo>
                <a:lnTo>
                  <a:pt x="129719" y="502983"/>
                </a:lnTo>
                <a:lnTo>
                  <a:pt x="300276" y="251491"/>
                </a:lnTo>
                <a:lnTo>
                  <a:pt x="129719" y="0"/>
                </a:lnTo>
                <a:lnTo>
                  <a:pt x="129719" y="160431"/>
                </a:lnTo>
                <a:lnTo>
                  <a:pt x="0" y="160431"/>
                </a:lnTo>
                <a:lnTo>
                  <a:pt x="0" y="342551"/>
                </a:lnTo>
                <a:lnTo>
                  <a:pt x="129719" y="342551"/>
                </a:lnTo>
                <a:close/>
              </a:path>
            </a:pathLst>
          </a:custGeom>
          <a:solidFill>
            <a:srgbClr val="ACCCE9"/>
          </a:solid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56" name="Google Shape;256;p23"/>
          <p:cNvPicPr preferRelativeResize="0"/>
          <p:nvPr/>
        </p:nvPicPr>
        <p:blipFill>
          <a:blip r:embed="rId3">
            <a:alphaModFix/>
          </a:blip>
          <a:stretch>
            <a:fillRect/>
          </a:stretch>
        </p:blipFill>
        <p:spPr>
          <a:xfrm>
            <a:off x="588928" y="2581675"/>
            <a:ext cx="7966135" cy="24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0" name="Shape 260"/>
        <p:cNvGrpSpPr/>
        <p:nvPr/>
      </p:nvGrpSpPr>
      <p:grpSpPr>
        <a:xfrm>
          <a:off x="0" y="0"/>
          <a:ext cx="0" cy="0"/>
          <a:chOff x="0" y="0"/>
          <a:chExt cx="0" cy="0"/>
        </a:xfrm>
      </p:grpSpPr>
      <p:sp>
        <p:nvSpPr>
          <p:cNvPr id="261" name="Google Shape;261;p24"/>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24"/>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24"/>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24"/>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5" name="Google Shape;265;p24"/>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24"/>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7" name="Google Shape;267;p24"/>
          <p:cNvSpPr txBox="1"/>
          <p:nvPr>
            <p:ph type="title"/>
          </p:nvPr>
        </p:nvSpPr>
        <p:spPr>
          <a:xfrm>
            <a:off x="368300" y="368300"/>
            <a:ext cx="3186300" cy="3303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1" lang="en-US" sz="2000">
                <a:latin typeface="Arial"/>
                <a:ea typeface="Arial"/>
                <a:cs typeface="Arial"/>
                <a:sym typeface="Arial"/>
              </a:rPr>
              <a:t>Summary of contributions</a:t>
            </a:r>
            <a:endParaRPr sz="2000">
              <a:latin typeface="Arial"/>
              <a:ea typeface="Arial"/>
              <a:cs typeface="Arial"/>
              <a:sym typeface="Arial"/>
            </a:endParaRPr>
          </a:p>
        </p:txBody>
      </p:sp>
      <p:sp>
        <p:nvSpPr>
          <p:cNvPr id="268" name="Google Shape;268;p24"/>
          <p:cNvSpPr txBox="1"/>
          <p:nvPr/>
        </p:nvSpPr>
        <p:spPr>
          <a:xfrm>
            <a:off x="355600" y="901700"/>
            <a:ext cx="8382600" cy="4081800"/>
          </a:xfrm>
          <a:prstGeom prst="rect">
            <a:avLst/>
          </a:prstGeom>
          <a:noFill/>
          <a:ln>
            <a:noFill/>
          </a:ln>
        </p:spPr>
        <p:txBody>
          <a:bodyPr anchorCtr="0" anchor="t" bIns="0" lIns="0" spcFirstLastPara="1" rIns="0" wrap="square" tIns="12700">
            <a:noAutofit/>
          </a:bodyPr>
          <a:lstStyle/>
          <a:p>
            <a:pPr indent="-282575" lvl="0" marL="295275" marR="0" rtl="0" algn="l">
              <a:lnSpc>
                <a:spcPct val="100000"/>
              </a:lnSpc>
              <a:spcBef>
                <a:spcPts val="0"/>
              </a:spcBef>
              <a:spcAft>
                <a:spcPts val="0"/>
              </a:spcAft>
              <a:buSzPts val="1900"/>
              <a:buFont typeface="Arial"/>
              <a:buAutoNum type="arabicParenR"/>
            </a:pPr>
            <a:r>
              <a:rPr lang="en-US" sz="1900"/>
              <a:t>Invisible crowdsourcing GUI design resources in the application market</a:t>
            </a:r>
            <a:endParaRPr b="0" i="0" sz="1900" u="none" cap="none" strike="noStrike">
              <a:latin typeface="Arial"/>
              <a:ea typeface="Arial"/>
              <a:cs typeface="Arial"/>
              <a:sym typeface="Arial"/>
            </a:endParaRPr>
          </a:p>
          <a:p>
            <a:pPr indent="0" lvl="1" marL="0" marR="0" rtl="0" algn="l">
              <a:lnSpc>
                <a:spcPct val="100000"/>
              </a:lnSpc>
              <a:spcBef>
                <a:spcPts val="20"/>
              </a:spcBef>
              <a:spcAft>
                <a:spcPts val="0"/>
              </a:spcAft>
              <a:buSzPts val="2000"/>
              <a:buFont typeface="Arial"/>
              <a:buNone/>
            </a:pPr>
            <a:r>
              <a:t/>
            </a:r>
            <a:endParaRPr b="0" i="0" sz="2000" u="none" cap="none" strike="noStrike">
              <a:latin typeface="Times New Roman"/>
              <a:ea typeface="Times New Roman"/>
              <a:cs typeface="Times New Roman"/>
              <a:sym typeface="Times New Roman"/>
            </a:endParaRPr>
          </a:p>
          <a:p>
            <a:pPr indent="-215900" lvl="0" marL="228600" marR="0" rtl="0" algn="l">
              <a:lnSpc>
                <a:spcPct val="100000"/>
              </a:lnSpc>
              <a:spcBef>
                <a:spcPts val="0"/>
              </a:spcBef>
              <a:spcAft>
                <a:spcPts val="0"/>
              </a:spcAft>
              <a:buSzPts val="1900"/>
              <a:buFont typeface="Arial"/>
              <a:buAutoNum type="arabicParenR"/>
            </a:pPr>
            <a:r>
              <a:rPr lang="en-US" sz="1900"/>
              <a:t>Complement existing design sharing platforms</a:t>
            </a:r>
            <a:endParaRPr sz="1900"/>
          </a:p>
          <a:p>
            <a:pPr indent="-349250" lvl="1" marL="914400" marR="0" rtl="0" algn="l">
              <a:lnSpc>
                <a:spcPct val="100000"/>
              </a:lnSpc>
              <a:spcBef>
                <a:spcPts val="0"/>
              </a:spcBef>
              <a:spcAft>
                <a:spcPts val="0"/>
              </a:spcAft>
              <a:buSzPts val="1900"/>
              <a:buChar char="•"/>
            </a:pPr>
            <a:r>
              <a:rPr lang="en-US" sz="1900"/>
              <a:t>Design Practicality</a:t>
            </a:r>
            <a:endParaRPr sz="1900"/>
          </a:p>
          <a:p>
            <a:pPr indent="-349250" lvl="1" marL="914400" marR="0" rtl="0" algn="l">
              <a:lnSpc>
                <a:spcPct val="100000"/>
              </a:lnSpc>
              <a:spcBef>
                <a:spcPts val="0"/>
              </a:spcBef>
              <a:spcAft>
                <a:spcPts val="0"/>
              </a:spcAft>
              <a:buSzPts val="1900"/>
              <a:buChar char="•"/>
            </a:pPr>
            <a:r>
              <a:rPr lang="en-US" sz="1900"/>
              <a:t>Design Granularity</a:t>
            </a:r>
            <a:endParaRPr sz="1900"/>
          </a:p>
          <a:p>
            <a:pPr indent="-349250" lvl="1" marL="914400" marR="0" rtl="0" algn="l">
              <a:lnSpc>
                <a:spcPct val="100000"/>
              </a:lnSpc>
              <a:spcBef>
                <a:spcPts val="0"/>
              </a:spcBef>
              <a:spcAft>
                <a:spcPts val="0"/>
              </a:spcAft>
              <a:buSzPts val="1900"/>
              <a:buChar char="•"/>
            </a:pPr>
            <a:r>
              <a:rPr lang="en-US" sz="1900"/>
              <a:t>Design Knowledge Discovery</a:t>
            </a:r>
            <a:endParaRPr sz="1900"/>
          </a:p>
          <a:p>
            <a:pPr indent="0" lvl="0" marL="0" marR="0" rtl="0" algn="l">
              <a:lnSpc>
                <a:spcPct val="100000"/>
              </a:lnSpc>
              <a:spcBef>
                <a:spcPts val="20"/>
              </a:spcBef>
              <a:spcAft>
                <a:spcPts val="0"/>
              </a:spcAft>
              <a:buSzPts val="2000"/>
              <a:buFont typeface="Arial"/>
              <a:buNone/>
            </a:pPr>
            <a:r>
              <a:t/>
            </a:r>
            <a:endParaRPr sz="2000">
              <a:latin typeface="Times New Roman"/>
              <a:ea typeface="Times New Roman"/>
              <a:cs typeface="Times New Roman"/>
              <a:sym typeface="Times New Roman"/>
            </a:endParaRPr>
          </a:p>
          <a:p>
            <a:pPr indent="-282575" lvl="0" marL="295275" marR="0" rtl="0" algn="l">
              <a:lnSpc>
                <a:spcPct val="100000"/>
              </a:lnSpc>
              <a:spcBef>
                <a:spcPts val="0"/>
              </a:spcBef>
              <a:spcAft>
                <a:spcPts val="0"/>
              </a:spcAft>
              <a:buSzPts val="1900"/>
              <a:buFont typeface="Arial"/>
              <a:buAutoNum type="arabicParenR"/>
            </a:pPr>
            <a:r>
              <a:rPr lang="en-US" sz="1900">
                <a:latin typeface="Arial"/>
                <a:ea typeface="Arial"/>
                <a:cs typeface="Arial"/>
                <a:sym typeface="Arial"/>
              </a:rPr>
              <a:t>Qualitative study showing </a:t>
            </a:r>
            <a:r>
              <a:rPr lang="en-US" sz="1900"/>
              <a:t>the usefulness of Gallery D.C.</a:t>
            </a:r>
            <a:endParaRPr sz="1900"/>
          </a:p>
          <a:p>
            <a:pPr indent="-349250" lvl="1" marL="914400" marR="0" rtl="0" algn="l">
              <a:lnSpc>
                <a:spcPct val="100000"/>
              </a:lnSpc>
              <a:spcBef>
                <a:spcPts val="0"/>
              </a:spcBef>
              <a:spcAft>
                <a:spcPts val="0"/>
              </a:spcAft>
              <a:buClr>
                <a:srgbClr val="0097A7"/>
              </a:buClr>
              <a:buSzPts val="1900"/>
              <a:buChar char="•"/>
            </a:pPr>
            <a:r>
              <a:rPr lang="en-US" sz="1900" u="sng">
                <a:solidFill>
                  <a:srgbClr val="0097A7"/>
                </a:solidFill>
                <a:hlinkClick r:id="rId3"/>
              </a:rPr>
              <a:t>http://mui-collection.herokuapp.com/</a:t>
            </a:r>
            <a:endParaRPr sz="1900">
              <a:solidFill>
                <a:srgbClr val="0097A7"/>
              </a:solidFill>
              <a:latin typeface="Arial"/>
              <a:ea typeface="Arial"/>
              <a:cs typeface="Arial"/>
              <a:sym typeface="Arial"/>
            </a:endParaRPr>
          </a:p>
          <a:p>
            <a:pPr indent="0" lvl="0" marL="0" marR="0" rtl="0" algn="l">
              <a:lnSpc>
                <a:spcPct val="100000"/>
              </a:lnSpc>
              <a:spcBef>
                <a:spcPts val="15"/>
              </a:spcBef>
              <a:spcAft>
                <a:spcPts val="0"/>
              </a:spcAft>
              <a:buSzPts val="2350"/>
              <a:buFont typeface="Arial"/>
              <a:buNone/>
            </a:pPr>
            <a:r>
              <a:t/>
            </a:r>
            <a:endParaRPr sz="1800">
              <a:latin typeface="Times New Roman"/>
              <a:ea typeface="Times New Roman"/>
              <a:cs typeface="Times New Roman"/>
              <a:sym typeface="Times New Roman"/>
            </a:endParaRPr>
          </a:p>
          <a:p>
            <a:pPr indent="-196850" lvl="1" marL="279400" rtl="0" algn="l">
              <a:spcBef>
                <a:spcPts val="0"/>
              </a:spcBef>
              <a:spcAft>
                <a:spcPts val="0"/>
              </a:spcAft>
              <a:buClr>
                <a:schemeClr val="dk1"/>
              </a:buClr>
              <a:buSzPts val="1800"/>
              <a:buChar char="•"/>
            </a:pPr>
            <a:r>
              <a:rPr lang="en-US" sz="1800">
                <a:solidFill>
                  <a:schemeClr val="dk1"/>
                </a:solidFill>
              </a:rPr>
              <a:t>Video:</a:t>
            </a:r>
            <a:r>
              <a:rPr lang="en-US" sz="1800">
                <a:solidFill>
                  <a:srgbClr val="0097A7"/>
                </a:solidFill>
              </a:rPr>
              <a:t> </a:t>
            </a:r>
            <a:r>
              <a:rPr lang="en-US" sz="1800" u="sng">
                <a:solidFill>
                  <a:srgbClr val="0097A7"/>
                </a:solidFill>
                <a:hlinkClick r:id="rId4"/>
              </a:rPr>
              <a:t>https://www.youtube.com/watch?v=Co5ydBLH9JA</a:t>
            </a:r>
            <a:endParaRPr sz="1800">
              <a:solidFill>
                <a:srgbClr val="0097A7"/>
              </a:solidFill>
              <a:latin typeface="Times New Roman"/>
              <a:ea typeface="Times New Roman"/>
              <a:cs typeface="Times New Roman"/>
              <a:sym typeface="Times New Roman"/>
            </a:endParaRPr>
          </a:p>
          <a:p>
            <a:pPr indent="-196850" lvl="1" marL="279400" marR="0" rtl="0" algn="l">
              <a:lnSpc>
                <a:spcPct val="100000"/>
              </a:lnSpc>
              <a:spcBef>
                <a:spcPts val="0"/>
              </a:spcBef>
              <a:spcAft>
                <a:spcPts val="0"/>
              </a:spcAft>
              <a:buSzPts val="1800"/>
              <a:buFont typeface="Arial"/>
              <a:buChar char="•"/>
            </a:pPr>
            <a:r>
              <a:rPr b="0" i="0" lang="en-US" sz="1800" u="none" cap="none" strike="noStrike">
                <a:latin typeface="Arial"/>
                <a:ea typeface="Arial"/>
                <a:cs typeface="Arial"/>
                <a:sym typeface="Arial"/>
              </a:rPr>
              <a:t>Paper:</a:t>
            </a:r>
            <a:r>
              <a:rPr i="0" lang="en-US" sz="1800" u="none" cap="none" strike="noStrike">
                <a:solidFill>
                  <a:srgbClr val="0097A7"/>
                </a:solidFill>
              </a:rPr>
              <a:t> </a:t>
            </a:r>
            <a:r>
              <a:rPr lang="en-US" sz="1800" u="sng">
                <a:solidFill>
                  <a:srgbClr val="0097A7"/>
                </a:solidFill>
                <a:hlinkClick r:id="rId5"/>
              </a:rPr>
              <a:t>https://chunyang-chen.github.io/publication/designGallery_CSCW19.pdf</a:t>
            </a:r>
            <a:endParaRPr i="0" sz="1800" u="none" cap="none" strike="noStrike">
              <a:solidFill>
                <a:srgbClr val="0097A7"/>
              </a:solidFill>
            </a:endParaRPr>
          </a:p>
          <a:p>
            <a:pPr indent="0" lvl="0" marL="266700" marR="17145" rtl="0" algn="l">
              <a:lnSpc>
                <a:spcPct val="118181"/>
              </a:lnSpc>
              <a:spcBef>
                <a:spcPts val="680"/>
              </a:spcBef>
              <a:spcAft>
                <a:spcPts val="0"/>
              </a:spcAft>
              <a:buNone/>
            </a:pPr>
            <a:r>
              <a:rPr lang="en-US" sz="1100">
                <a:solidFill>
                  <a:schemeClr val="dk1"/>
                </a:solidFill>
                <a:highlight>
                  <a:srgbClr val="FFFFFF"/>
                </a:highlight>
                <a:latin typeface="Times New Roman"/>
                <a:ea typeface="Times New Roman"/>
                <a:cs typeface="Times New Roman"/>
                <a:sym typeface="Times New Roman"/>
              </a:rPr>
              <a:t>Chunyang Chen, Sidong Feng, Zhenchang Xing, Linda Liu, Shengdong Zhao, Jinshui Wang. 2019. Gallery D.C.: Design Search and Knowledge Discovery through Auto-created GUI Component Gallery. Proc. ACM Hum.-Comput. Interact. 3, CSCW, Article 180 (November 2019), 22 pages.</a:t>
            </a:r>
            <a:endParaRPr i="0" sz="1100" u="none" cap="none" strike="noStrike">
              <a:latin typeface="Times New Roman"/>
              <a:ea typeface="Times New Roman"/>
              <a:cs typeface="Times New Roman"/>
              <a:sym typeface="Times New Roman"/>
            </a:endParaRPr>
          </a:p>
          <a:p>
            <a:pPr indent="0" lvl="0" marL="0" marR="248920" rtl="0" algn="r">
              <a:lnSpc>
                <a:spcPct val="100000"/>
              </a:lnSpc>
              <a:spcBef>
                <a:spcPts val="1180"/>
              </a:spcBef>
              <a:spcAft>
                <a:spcPts val="0"/>
              </a:spcAft>
              <a:buNone/>
            </a:pPr>
            <a:r>
              <a:rPr lang="en-US" sz="900">
                <a:solidFill>
                  <a:srgbClr val="888888"/>
                </a:solidFill>
                <a:latin typeface="Arial"/>
                <a:ea typeface="Arial"/>
                <a:cs typeface="Arial"/>
                <a:sym typeface="Arial"/>
              </a:rPr>
              <a:t>75</a:t>
            </a:r>
            <a:endParaRPr sz="900">
              <a:latin typeface="Arial"/>
              <a:ea typeface="Arial"/>
              <a:cs typeface="Arial"/>
              <a:sym typeface="Arial"/>
            </a:endParaRPr>
          </a:p>
        </p:txBody>
      </p:sp>
      <p:pic>
        <p:nvPicPr>
          <p:cNvPr id="269" name="Google Shape;269;p24"/>
          <p:cNvPicPr preferRelativeResize="0"/>
          <p:nvPr/>
        </p:nvPicPr>
        <p:blipFill>
          <a:blip r:embed="rId6">
            <a:alphaModFix/>
          </a:blip>
          <a:stretch>
            <a:fillRect/>
          </a:stretch>
        </p:blipFill>
        <p:spPr>
          <a:xfrm>
            <a:off x="8456525" y="40187"/>
            <a:ext cx="687475" cy="85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4" name="Shape 64"/>
        <p:cNvGrpSpPr/>
        <p:nvPr/>
      </p:nvGrpSpPr>
      <p:grpSpPr>
        <a:xfrm>
          <a:off x="0" y="0"/>
          <a:ext cx="0" cy="0"/>
          <a:chOff x="0" y="0"/>
          <a:chExt cx="0" cy="0"/>
        </a:xfrm>
      </p:grpSpPr>
      <p:sp>
        <p:nvSpPr>
          <p:cNvPr id="65" name="Google Shape;65;p8"/>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 name="Google Shape;66;p8"/>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 name="Google Shape;67;p8"/>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 name="Google Shape;68;p8"/>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9" name="Google Shape;69;p8"/>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0" name="Google Shape;70;p8"/>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1" name="Google Shape;71;p8"/>
          <p:cNvSpPr txBox="1"/>
          <p:nvPr>
            <p:ph type="title"/>
          </p:nvPr>
        </p:nvSpPr>
        <p:spPr>
          <a:xfrm>
            <a:off x="228600" y="889000"/>
            <a:ext cx="5783700" cy="39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2400"/>
              <a:t>What is </a:t>
            </a:r>
            <a:r>
              <a:rPr b="1" lang="en-US" sz="2400"/>
              <a:t>Design Sharing</a:t>
            </a:r>
            <a:r>
              <a:rPr lang="en-US" sz="2400"/>
              <a:t>?</a:t>
            </a:r>
            <a:endParaRPr sz="2400">
              <a:latin typeface="Arial"/>
              <a:ea typeface="Arial"/>
              <a:cs typeface="Arial"/>
              <a:sym typeface="Arial"/>
            </a:endParaRPr>
          </a:p>
        </p:txBody>
      </p:sp>
      <p:sp>
        <p:nvSpPr>
          <p:cNvPr id="72" name="Google Shape;72;p8"/>
          <p:cNvSpPr txBox="1"/>
          <p:nvPr/>
        </p:nvSpPr>
        <p:spPr>
          <a:xfrm>
            <a:off x="228600" y="1536700"/>
            <a:ext cx="8530500" cy="12921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None/>
            </a:pPr>
            <a:r>
              <a:rPr b="1" lang="en-US" sz="1900">
                <a:solidFill>
                  <a:schemeClr val="dk1"/>
                </a:solidFill>
              </a:rPr>
              <a:t>Design sharing</a:t>
            </a:r>
            <a:r>
              <a:rPr lang="en-US" sz="1900">
                <a:solidFill>
                  <a:schemeClr val="dk1"/>
                </a:solidFill>
              </a:rPr>
              <a:t> is a routine activity through which design knowledge and creativity is exchanged among designers.</a:t>
            </a:r>
            <a:endParaRPr sz="1900"/>
          </a:p>
        </p:txBody>
      </p:sp>
      <p:pic>
        <p:nvPicPr>
          <p:cNvPr descr="A screenshot of a cell phone&#10;&#10;Description generated with very high confidence" id="73" name="Google Shape;73;p8"/>
          <p:cNvPicPr preferRelativeResize="0"/>
          <p:nvPr/>
        </p:nvPicPr>
        <p:blipFill rotWithShape="1">
          <a:blip r:embed="rId3">
            <a:alphaModFix/>
          </a:blip>
          <a:srcRect b="0" l="0" r="0" t="0"/>
          <a:stretch/>
        </p:blipFill>
        <p:spPr>
          <a:xfrm>
            <a:off x="2086029" y="2752502"/>
            <a:ext cx="4601983" cy="2058150"/>
          </a:xfrm>
          <a:prstGeom prst="rect">
            <a:avLst/>
          </a:prstGeom>
          <a:noFill/>
          <a:ln>
            <a:noFill/>
          </a:ln>
        </p:spPr>
      </p:pic>
      <p:cxnSp>
        <p:nvCxnSpPr>
          <p:cNvPr id="74" name="Google Shape;74;p8"/>
          <p:cNvCxnSpPr/>
          <p:nvPr/>
        </p:nvCxnSpPr>
        <p:spPr>
          <a:xfrm>
            <a:off x="228600" y="1280150"/>
            <a:ext cx="1026900" cy="57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8" name="Shape 78"/>
        <p:cNvGrpSpPr/>
        <p:nvPr/>
      </p:nvGrpSpPr>
      <p:grpSpPr>
        <a:xfrm>
          <a:off x="0" y="0"/>
          <a:ext cx="0" cy="0"/>
          <a:chOff x="0" y="0"/>
          <a:chExt cx="0" cy="0"/>
        </a:xfrm>
      </p:grpSpPr>
      <p:sp>
        <p:nvSpPr>
          <p:cNvPr id="79" name="Google Shape;79;p9"/>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0" name="Google Shape;80;p9"/>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9"/>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 name="Google Shape;82;p9"/>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9"/>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4" name="Google Shape;84;p9"/>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5" name="Google Shape;85;p9"/>
          <p:cNvSpPr txBox="1"/>
          <p:nvPr>
            <p:ph type="title"/>
          </p:nvPr>
        </p:nvSpPr>
        <p:spPr>
          <a:xfrm>
            <a:off x="228600" y="889000"/>
            <a:ext cx="5783700" cy="39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2400"/>
              <a:t>What is </a:t>
            </a:r>
            <a:r>
              <a:rPr b="1" lang="en-US" sz="2400"/>
              <a:t>Invisible Crowdsourcing</a:t>
            </a:r>
            <a:r>
              <a:rPr lang="en-US" sz="2400"/>
              <a:t>?</a:t>
            </a:r>
            <a:endParaRPr sz="2400">
              <a:latin typeface="Arial"/>
              <a:ea typeface="Arial"/>
              <a:cs typeface="Arial"/>
              <a:sym typeface="Arial"/>
            </a:endParaRPr>
          </a:p>
        </p:txBody>
      </p:sp>
      <p:sp>
        <p:nvSpPr>
          <p:cNvPr id="86" name="Google Shape;86;p9"/>
          <p:cNvSpPr txBox="1"/>
          <p:nvPr/>
        </p:nvSpPr>
        <p:spPr>
          <a:xfrm>
            <a:off x="228600" y="1536700"/>
            <a:ext cx="8530500" cy="12921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Clr>
                <a:schemeClr val="dk1"/>
              </a:buClr>
              <a:buSzPts val="1100"/>
              <a:buFont typeface="Arial"/>
              <a:buNone/>
            </a:pPr>
            <a:r>
              <a:rPr b="1" lang="en-US" sz="1900">
                <a:solidFill>
                  <a:schemeClr val="dk1"/>
                </a:solidFill>
              </a:rPr>
              <a:t>Invisible crowdsourcing</a:t>
            </a:r>
            <a:r>
              <a:rPr lang="en-US" sz="1900">
                <a:solidFill>
                  <a:schemeClr val="dk1"/>
                </a:solidFill>
              </a:rPr>
              <a:t> is one of the emerging Web 2.0 based phenomena and enables a broader collaboration indirectly with thousands of designers who craft the design of the world-wide popular mobile apps. </a:t>
            </a:r>
            <a:endParaRPr sz="1900"/>
          </a:p>
        </p:txBody>
      </p:sp>
      <p:cxnSp>
        <p:nvCxnSpPr>
          <p:cNvPr id="87" name="Google Shape;87;p9"/>
          <p:cNvCxnSpPr/>
          <p:nvPr/>
        </p:nvCxnSpPr>
        <p:spPr>
          <a:xfrm>
            <a:off x="228600" y="1280150"/>
            <a:ext cx="1026900" cy="5700"/>
          </a:xfrm>
          <a:prstGeom prst="straightConnector1">
            <a:avLst/>
          </a:prstGeom>
          <a:noFill/>
          <a:ln cap="flat" cmpd="sng" w="76200">
            <a:solidFill>
              <a:srgbClr val="999999"/>
            </a:solidFill>
            <a:prstDash val="solid"/>
            <a:round/>
            <a:headEnd len="med" w="med" type="none"/>
            <a:tailEnd len="med" w="med" type="none"/>
          </a:ln>
        </p:spPr>
      </p:cxnSp>
      <p:pic>
        <p:nvPicPr>
          <p:cNvPr id="88" name="Google Shape;88;p9"/>
          <p:cNvPicPr preferRelativeResize="0"/>
          <p:nvPr/>
        </p:nvPicPr>
        <p:blipFill>
          <a:blip r:embed="rId3">
            <a:alphaModFix/>
          </a:blip>
          <a:stretch>
            <a:fillRect/>
          </a:stretch>
        </p:blipFill>
        <p:spPr>
          <a:xfrm>
            <a:off x="6175641" y="2970202"/>
            <a:ext cx="2583447" cy="1716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2" name="Shape 92"/>
        <p:cNvGrpSpPr/>
        <p:nvPr/>
      </p:nvGrpSpPr>
      <p:grpSpPr>
        <a:xfrm>
          <a:off x="0" y="0"/>
          <a:ext cx="0" cy="0"/>
          <a:chOff x="0" y="0"/>
          <a:chExt cx="0" cy="0"/>
        </a:xfrm>
      </p:grpSpPr>
      <p:sp>
        <p:nvSpPr>
          <p:cNvPr id="93" name="Google Shape;93;p10"/>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4" name="Google Shape;94;p10"/>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5" name="Google Shape;95;p10"/>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 name="Google Shape;96;p10"/>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 name="Google Shape;97;p10"/>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10"/>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10"/>
          <p:cNvSpPr txBox="1"/>
          <p:nvPr>
            <p:ph type="title"/>
          </p:nvPr>
        </p:nvSpPr>
        <p:spPr>
          <a:xfrm>
            <a:off x="228600" y="889000"/>
            <a:ext cx="5783700" cy="39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2400"/>
              <a:t>Motivation: Design Practicality </a:t>
            </a:r>
            <a:endParaRPr sz="2400">
              <a:latin typeface="Arial"/>
              <a:ea typeface="Arial"/>
              <a:cs typeface="Arial"/>
              <a:sym typeface="Arial"/>
            </a:endParaRPr>
          </a:p>
        </p:txBody>
      </p:sp>
      <p:sp>
        <p:nvSpPr>
          <p:cNvPr id="100" name="Google Shape;100;p10"/>
          <p:cNvSpPr txBox="1"/>
          <p:nvPr/>
        </p:nvSpPr>
        <p:spPr>
          <a:xfrm>
            <a:off x="228600" y="1536700"/>
            <a:ext cx="8530500" cy="9876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None/>
            </a:pPr>
            <a:r>
              <a:rPr lang="en-US" sz="1900">
                <a:solidFill>
                  <a:schemeClr val="dk1"/>
                </a:solidFill>
              </a:rPr>
              <a:t>Designers need to see the </a:t>
            </a:r>
            <a:r>
              <a:rPr b="1" lang="en-US" sz="1900">
                <a:solidFill>
                  <a:schemeClr val="dk1"/>
                </a:solidFill>
              </a:rPr>
              <a:t>practical use </a:t>
            </a:r>
            <a:r>
              <a:rPr lang="en-US" sz="1900">
                <a:solidFill>
                  <a:schemeClr val="dk1"/>
                </a:solidFill>
              </a:rPr>
              <a:t>of certain GUI designs in real applications, rather than just </a:t>
            </a:r>
            <a:r>
              <a:rPr b="1" lang="en-US" sz="1900">
                <a:solidFill>
                  <a:schemeClr val="dk1"/>
                </a:solidFill>
              </a:rPr>
              <a:t>artworks</a:t>
            </a:r>
            <a:r>
              <a:rPr lang="en-US" sz="1900">
                <a:solidFill>
                  <a:schemeClr val="dk1"/>
                </a:solidFill>
              </a:rPr>
              <a:t>.</a:t>
            </a:r>
            <a:endParaRPr sz="1900"/>
          </a:p>
        </p:txBody>
      </p:sp>
      <p:cxnSp>
        <p:nvCxnSpPr>
          <p:cNvPr id="101" name="Google Shape;101;p10"/>
          <p:cNvCxnSpPr/>
          <p:nvPr/>
        </p:nvCxnSpPr>
        <p:spPr>
          <a:xfrm flipH="1" rot="10800000">
            <a:off x="228600" y="1270850"/>
            <a:ext cx="1405200" cy="9300"/>
          </a:xfrm>
          <a:prstGeom prst="straightConnector1">
            <a:avLst/>
          </a:prstGeom>
          <a:noFill/>
          <a:ln cap="flat" cmpd="sng" w="76200">
            <a:solidFill>
              <a:srgbClr val="999999"/>
            </a:solidFill>
            <a:prstDash val="solid"/>
            <a:round/>
            <a:headEnd len="med" w="med" type="none"/>
            <a:tailEnd len="med" w="med" type="none"/>
          </a:ln>
        </p:spPr>
      </p:cxnSp>
      <p:pic>
        <p:nvPicPr>
          <p:cNvPr descr="A close up of a map&#10;&#10;Description generated with high confidence" id="102" name="Google Shape;102;p10"/>
          <p:cNvPicPr preferRelativeResize="0"/>
          <p:nvPr/>
        </p:nvPicPr>
        <p:blipFill rotWithShape="1">
          <a:blip r:embed="rId3">
            <a:alphaModFix/>
          </a:blip>
          <a:srcRect b="0" l="0" r="0" t="0"/>
          <a:stretch/>
        </p:blipFill>
        <p:spPr>
          <a:xfrm>
            <a:off x="1399225" y="2517575"/>
            <a:ext cx="6345561" cy="2361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6" name="Shape 106"/>
        <p:cNvGrpSpPr/>
        <p:nvPr/>
      </p:nvGrpSpPr>
      <p:grpSpPr>
        <a:xfrm>
          <a:off x="0" y="0"/>
          <a:ext cx="0" cy="0"/>
          <a:chOff x="0" y="0"/>
          <a:chExt cx="0" cy="0"/>
        </a:xfrm>
      </p:grpSpPr>
      <p:sp>
        <p:nvSpPr>
          <p:cNvPr id="107" name="Google Shape;107;p11"/>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 name="Google Shape;108;p11"/>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 name="Google Shape;109;p11"/>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 name="Google Shape;110;p11"/>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 name="Google Shape;111;p11"/>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 name="Google Shape;112;p11"/>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 name="Google Shape;113;p11"/>
          <p:cNvSpPr txBox="1"/>
          <p:nvPr>
            <p:ph type="title"/>
          </p:nvPr>
        </p:nvSpPr>
        <p:spPr>
          <a:xfrm>
            <a:off x="228600" y="889000"/>
            <a:ext cx="5783700" cy="39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2400"/>
              <a:t>Motivation: Design </a:t>
            </a:r>
            <a:r>
              <a:rPr lang="en-US" sz="2400"/>
              <a:t>Granularity</a:t>
            </a:r>
            <a:r>
              <a:rPr lang="en-US" sz="2400"/>
              <a:t> </a:t>
            </a:r>
            <a:endParaRPr sz="2400">
              <a:latin typeface="Arial"/>
              <a:ea typeface="Arial"/>
              <a:cs typeface="Arial"/>
              <a:sym typeface="Arial"/>
            </a:endParaRPr>
          </a:p>
        </p:txBody>
      </p:sp>
      <p:sp>
        <p:nvSpPr>
          <p:cNvPr id="114" name="Google Shape;114;p11"/>
          <p:cNvSpPr txBox="1"/>
          <p:nvPr/>
        </p:nvSpPr>
        <p:spPr>
          <a:xfrm>
            <a:off x="228600" y="1536700"/>
            <a:ext cx="8530500" cy="9876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None/>
            </a:pPr>
            <a:r>
              <a:rPr lang="en-US" sz="1900">
                <a:solidFill>
                  <a:schemeClr val="dk1"/>
                </a:solidFill>
              </a:rPr>
              <a:t>Designers want to see not only the </a:t>
            </a:r>
            <a:r>
              <a:rPr b="1" lang="en-US" sz="1900">
                <a:solidFill>
                  <a:schemeClr val="dk1"/>
                </a:solidFill>
              </a:rPr>
              <a:t>overall</a:t>
            </a:r>
            <a:r>
              <a:rPr lang="en-US" sz="1900">
                <a:solidFill>
                  <a:schemeClr val="dk1"/>
                </a:solidFill>
              </a:rPr>
              <a:t> designs but also the detailed design of the GUI </a:t>
            </a:r>
            <a:r>
              <a:rPr b="1" lang="en-US" sz="1900">
                <a:solidFill>
                  <a:schemeClr val="dk1"/>
                </a:solidFill>
              </a:rPr>
              <a:t>components</a:t>
            </a:r>
            <a:r>
              <a:rPr lang="en-US" sz="1900">
                <a:solidFill>
                  <a:schemeClr val="dk1"/>
                </a:solidFill>
              </a:rPr>
              <a:t>.</a:t>
            </a:r>
            <a:endParaRPr sz="1900"/>
          </a:p>
        </p:txBody>
      </p:sp>
      <p:cxnSp>
        <p:nvCxnSpPr>
          <p:cNvPr id="115" name="Google Shape;115;p11"/>
          <p:cNvCxnSpPr/>
          <p:nvPr/>
        </p:nvCxnSpPr>
        <p:spPr>
          <a:xfrm flipH="1" rot="10800000">
            <a:off x="228600" y="1270850"/>
            <a:ext cx="1405200" cy="9300"/>
          </a:xfrm>
          <a:prstGeom prst="straightConnector1">
            <a:avLst/>
          </a:prstGeom>
          <a:noFill/>
          <a:ln cap="flat" cmpd="sng" w="76200">
            <a:solidFill>
              <a:srgbClr val="999999"/>
            </a:solidFill>
            <a:prstDash val="solid"/>
            <a:round/>
            <a:headEnd len="med" w="med" type="none"/>
            <a:tailEnd len="med" w="med" type="none"/>
          </a:ln>
        </p:spPr>
      </p:cxnSp>
      <p:pic>
        <p:nvPicPr>
          <p:cNvPr descr="A screenshot of a cell phone&#10;&#10;Description generated with very high confidence" id="116" name="Google Shape;116;p11"/>
          <p:cNvPicPr preferRelativeResize="0"/>
          <p:nvPr/>
        </p:nvPicPr>
        <p:blipFill rotWithShape="1">
          <a:blip r:embed="rId3">
            <a:alphaModFix/>
          </a:blip>
          <a:srcRect b="0" l="0" r="0" t="0"/>
          <a:stretch/>
        </p:blipFill>
        <p:spPr>
          <a:xfrm>
            <a:off x="1922638" y="2524300"/>
            <a:ext cx="4928774" cy="2386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0" name="Shape 120"/>
        <p:cNvGrpSpPr/>
        <p:nvPr/>
      </p:nvGrpSpPr>
      <p:grpSpPr>
        <a:xfrm>
          <a:off x="0" y="0"/>
          <a:ext cx="0" cy="0"/>
          <a:chOff x="0" y="0"/>
          <a:chExt cx="0" cy="0"/>
        </a:xfrm>
      </p:grpSpPr>
      <p:sp>
        <p:nvSpPr>
          <p:cNvPr id="121" name="Google Shape;121;p12"/>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2" name="Google Shape;122;p12"/>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3" name="Google Shape;123;p12"/>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4" name="Google Shape;124;p12"/>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5" name="Google Shape;125;p12"/>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 name="Google Shape;126;p12"/>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 name="Google Shape;127;p12"/>
          <p:cNvSpPr txBox="1"/>
          <p:nvPr>
            <p:ph type="title"/>
          </p:nvPr>
        </p:nvSpPr>
        <p:spPr>
          <a:xfrm>
            <a:off x="228600" y="889000"/>
            <a:ext cx="5783700" cy="39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2400"/>
              <a:t>Motivation: Design Knowledge Discovery </a:t>
            </a:r>
            <a:endParaRPr sz="2400">
              <a:latin typeface="Arial"/>
              <a:ea typeface="Arial"/>
              <a:cs typeface="Arial"/>
              <a:sym typeface="Arial"/>
            </a:endParaRPr>
          </a:p>
        </p:txBody>
      </p:sp>
      <p:sp>
        <p:nvSpPr>
          <p:cNvPr id="128" name="Google Shape;128;p12"/>
          <p:cNvSpPr txBox="1"/>
          <p:nvPr/>
        </p:nvSpPr>
        <p:spPr>
          <a:xfrm>
            <a:off x="228600" y="1536700"/>
            <a:ext cx="8530500" cy="9876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0"/>
              </a:spcAft>
              <a:buNone/>
            </a:pPr>
            <a:r>
              <a:rPr lang="en-US" sz="1900">
                <a:solidFill>
                  <a:schemeClr val="dk1"/>
                </a:solidFill>
              </a:rPr>
              <a:t>Designers need </a:t>
            </a:r>
            <a:r>
              <a:rPr b="1" lang="en-US" sz="1900">
                <a:solidFill>
                  <a:schemeClr val="dk1"/>
                </a:solidFill>
              </a:rPr>
              <a:t>advanced</a:t>
            </a:r>
            <a:r>
              <a:rPr lang="en-US" sz="1900">
                <a:solidFill>
                  <a:schemeClr val="dk1"/>
                </a:solidFill>
              </a:rPr>
              <a:t> GUI design </a:t>
            </a:r>
            <a:r>
              <a:rPr b="1" lang="en-US" sz="1900">
                <a:solidFill>
                  <a:schemeClr val="dk1"/>
                </a:solidFill>
              </a:rPr>
              <a:t>search abilities</a:t>
            </a:r>
            <a:r>
              <a:rPr lang="en-US" sz="1900">
                <a:solidFill>
                  <a:schemeClr val="dk1"/>
                </a:solidFill>
              </a:rPr>
              <a:t> and </a:t>
            </a:r>
            <a:r>
              <a:rPr b="1" lang="en-US" sz="1900">
                <a:solidFill>
                  <a:schemeClr val="dk1"/>
                </a:solidFill>
              </a:rPr>
              <a:t>knowledge discovery support</a:t>
            </a:r>
            <a:r>
              <a:rPr lang="en-US" sz="1900">
                <a:solidFill>
                  <a:schemeClr val="dk1"/>
                </a:solidFill>
              </a:rPr>
              <a:t>. </a:t>
            </a:r>
            <a:endParaRPr sz="1900">
              <a:solidFill>
                <a:schemeClr val="dk1"/>
              </a:solidFill>
            </a:endParaRPr>
          </a:p>
          <a:p>
            <a:pPr indent="0" lvl="0" marL="0" rtl="0" algn="l">
              <a:lnSpc>
                <a:spcPct val="115000"/>
              </a:lnSpc>
              <a:spcBef>
                <a:spcPts val="1200"/>
              </a:spcBef>
              <a:spcAft>
                <a:spcPts val="1200"/>
              </a:spcAft>
              <a:buNone/>
            </a:pPr>
            <a:r>
              <a:rPr b="1" lang="en-US" sz="1900">
                <a:solidFill>
                  <a:schemeClr val="dk1"/>
                </a:solidFill>
              </a:rPr>
              <a:t>Gallery D.C.</a:t>
            </a:r>
            <a:r>
              <a:rPr lang="en-US" sz="1900">
                <a:solidFill>
                  <a:schemeClr val="dk1"/>
                </a:solidFill>
              </a:rPr>
              <a:t>: </a:t>
            </a:r>
            <a:r>
              <a:rPr lang="en-US" sz="1900" u="sng">
                <a:solidFill>
                  <a:srgbClr val="0097A7"/>
                </a:solidFill>
                <a:hlinkClick r:id="rId3"/>
              </a:rPr>
              <a:t>http://mui-collection.herokuapp.com/</a:t>
            </a:r>
            <a:endParaRPr sz="1900">
              <a:solidFill>
                <a:schemeClr val="dk1"/>
              </a:solidFill>
            </a:endParaRPr>
          </a:p>
        </p:txBody>
      </p:sp>
      <p:cxnSp>
        <p:nvCxnSpPr>
          <p:cNvPr id="129" name="Google Shape;129;p12"/>
          <p:cNvCxnSpPr/>
          <p:nvPr/>
        </p:nvCxnSpPr>
        <p:spPr>
          <a:xfrm flipH="1" rot="10800000">
            <a:off x="228600" y="1270850"/>
            <a:ext cx="1405200" cy="9300"/>
          </a:xfrm>
          <a:prstGeom prst="straightConnector1">
            <a:avLst/>
          </a:prstGeom>
          <a:noFill/>
          <a:ln cap="flat" cmpd="sng" w="76200">
            <a:solidFill>
              <a:srgbClr val="999999"/>
            </a:solidFill>
            <a:prstDash val="solid"/>
            <a:round/>
            <a:headEnd len="med" w="med" type="none"/>
            <a:tailEnd len="med" w="med" type="none"/>
          </a:ln>
        </p:spPr>
      </p:cxnSp>
      <p:pic>
        <p:nvPicPr>
          <p:cNvPr descr="A screenshot of a cell phone&#10;&#10;Description generated with very high confidence" id="130" name="Google Shape;130;p12"/>
          <p:cNvPicPr preferRelativeResize="0"/>
          <p:nvPr/>
        </p:nvPicPr>
        <p:blipFill rotWithShape="1">
          <a:blip r:embed="rId4">
            <a:alphaModFix/>
          </a:blip>
          <a:srcRect b="0" l="0" r="0" t="0"/>
          <a:stretch/>
        </p:blipFill>
        <p:spPr>
          <a:xfrm>
            <a:off x="228600" y="3056231"/>
            <a:ext cx="4075749" cy="1970245"/>
          </a:xfrm>
          <a:prstGeom prst="rect">
            <a:avLst/>
          </a:prstGeom>
          <a:noFill/>
          <a:ln>
            <a:noFill/>
          </a:ln>
        </p:spPr>
      </p:pic>
      <p:pic>
        <p:nvPicPr>
          <p:cNvPr descr="A screenshot of a cell phone&#10;&#10;Description generated with very high confidence" id="131" name="Google Shape;131;p12"/>
          <p:cNvPicPr preferRelativeResize="0"/>
          <p:nvPr/>
        </p:nvPicPr>
        <p:blipFill rotWithShape="1">
          <a:blip r:embed="rId5">
            <a:alphaModFix/>
          </a:blip>
          <a:srcRect b="0" l="0" r="0" t="0"/>
          <a:stretch/>
        </p:blipFill>
        <p:spPr>
          <a:xfrm>
            <a:off x="4743875" y="3056224"/>
            <a:ext cx="3705172" cy="2010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5" name="Shape 135"/>
        <p:cNvGrpSpPr/>
        <p:nvPr/>
      </p:nvGrpSpPr>
      <p:grpSpPr>
        <a:xfrm>
          <a:off x="0" y="0"/>
          <a:ext cx="0" cy="0"/>
          <a:chOff x="0" y="0"/>
          <a:chExt cx="0" cy="0"/>
        </a:xfrm>
      </p:grpSpPr>
      <p:sp>
        <p:nvSpPr>
          <p:cNvPr id="136" name="Google Shape;136;p13"/>
          <p:cNvSpPr txBox="1"/>
          <p:nvPr>
            <p:ph type="title"/>
          </p:nvPr>
        </p:nvSpPr>
        <p:spPr>
          <a:xfrm>
            <a:off x="533400" y="889000"/>
            <a:ext cx="2371200" cy="3759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1" lang="en-US" sz="2300"/>
              <a:t>TALK </a:t>
            </a:r>
            <a:r>
              <a:rPr b="1" lang="en-US" sz="2300">
                <a:latin typeface="Arial"/>
                <a:ea typeface="Arial"/>
                <a:cs typeface="Arial"/>
                <a:sym typeface="Arial"/>
              </a:rPr>
              <a:t>OUTLINE</a:t>
            </a:r>
            <a:endParaRPr sz="2300">
              <a:latin typeface="Arial"/>
              <a:ea typeface="Arial"/>
              <a:cs typeface="Arial"/>
              <a:sym typeface="Arial"/>
            </a:endParaRPr>
          </a:p>
        </p:txBody>
      </p:sp>
      <p:sp>
        <p:nvSpPr>
          <p:cNvPr id="137" name="Google Shape;137;p13"/>
          <p:cNvSpPr txBox="1"/>
          <p:nvPr/>
        </p:nvSpPr>
        <p:spPr>
          <a:xfrm>
            <a:off x="1041400" y="1427475"/>
            <a:ext cx="5513100" cy="2672100"/>
          </a:xfrm>
          <a:prstGeom prst="rect">
            <a:avLst/>
          </a:prstGeom>
          <a:noFill/>
          <a:ln>
            <a:noFill/>
          </a:ln>
        </p:spPr>
        <p:txBody>
          <a:bodyPr anchorCtr="0" anchor="t" bIns="0" lIns="0" spcFirstLastPara="1" rIns="0" wrap="square" tIns="172700">
            <a:noAutofit/>
          </a:bodyPr>
          <a:lstStyle/>
          <a:p>
            <a:pPr indent="-279400" lvl="0" marL="292100" marR="0" rtl="0" algn="l">
              <a:lnSpc>
                <a:spcPct val="100000"/>
              </a:lnSpc>
              <a:spcBef>
                <a:spcPts val="0"/>
              </a:spcBef>
              <a:spcAft>
                <a:spcPts val="0"/>
              </a:spcAft>
              <a:buSzPts val="2200"/>
              <a:buFont typeface="Arial"/>
              <a:buAutoNum type="arabicPeriod"/>
            </a:pPr>
            <a:r>
              <a:rPr lang="en-US" sz="2200"/>
              <a:t>Problem Definition</a:t>
            </a:r>
            <a:endParaRPr sz="2200">
              <a:latin typeface="Arial"/>
              <a:ea typeface="Arial"/>
              <a:cs typeface="Arial"/>
              <a:sym typeface="Arial"/>
            </a:endParaRPr>
          </a:p>
          <a:p>
            <a:pPr indent="-279400" lvl="0" marL="292100" marR="0" rtl="0" algn="l">
              <a:lnSpc>
                <a:spcPct val="100000"/>
              </a:lnSpc>
              <a:spcBef>
                <a:spcPts val="1260"/>
              </a:spcBef>
              <a:spcAft>
                <a:spcPts val="0"/>
              </a:spcAft>
              <a:buSzPts val="2200"/>
              <a:buFont typeface="Arial"/>
              <a:buAutoNum type="arabicPeriod"/>
            </a:pPr>
            <a:r>
              <a:rPr lang="en-US" sz="2200"/>
              <a:t>Data Collection</a:t>
            </a:r>
            <a:endParaRPr sz="2200">
              <a:latin typeface="Arial"/>
              <a:ea typeface="Arial"/>
              <a:cs typeface="Arial"/>
              <a:sym typeface="Arial"/>
            </a:endParaRPr>
          </a:p>
          <a:p>
            <a:pPr indent="-279400" lvl="0" marL="292100" marR="0" rtl="0" algn="l">
              <a:lnSpc>
                <a:spcPct val="100000"/>
              </a:lnSpc>
              <a:spcBef>
                <a:spcPts val="1260"/>
              </a:spcBef>
              <a:spcAft>
                <a:spcPts val="0"/>
              </a:spcAft>
              <a:buSzPts val="2200"/>
              <a:buFont typeface="Arial"/>
              <a:buAutoNum type="arabicPeriod"/>
            </a:pPr>
            <a:r>
              <a:rPr lang="en-US" sz="2200"/>
              <a:t>Component Wirification</a:t>
            </a:r>
            <a:endParaRPr sz="2200"/>
          </a:p>
          <a:p>
            <a:pPr indent="-279400" lvl="0" marL="292100" marR="0" rtl="0" algn="l">
              <a:lnSpc>
                <a:spcPct val="100000"/>
              </a:lnSpc>
              <a:spcBef>
                <a:spcPts val="1260"/>
              </a:spcBef>
              <a:spcAft>
                <a:spcPts val="0"/>
              </a:spcAft>
              <a:buSzPts val="2200"/>
              <a:buAutoNum type="arabicPeriod"/>
            </a:pPr>
            <a:r>
              <a:rPr lang="en-US" sz="2200"/>
              <a:t>Gallery D.C.</a:t>
            </a:r>
            <a:endParaRPr sz="2200"/>
          </a:p>
          <a:p>
            <a:pPr indent="-279400" lvl="0" marL="292100" marR="0" rtl="0" algn="l">
              <a:lnSpc>
                <a:spcPct val="100000"/>
              </a:lnSpc>
              <a:spcBef>
                <a:spcPts val="1260"/>
              </a:spcBef>
              <a:spcAft>
                <a:spcPts val="0"/>
              </a:spcAft>
              <a:buSzPts val="2200"/>
              <a:buFont typeface="Arial"/>
              <a:buAutoNum type="arabicPeriod"/>
            </a:pPr>
            <a:r>
              <a:rPr lang="en-US" sz="2200"/>
              <a:t>Informal Feedbacks from Designers</a:t>
            </a:r>
            <a:endParaRPr sz="2200">
              <a:latin typeface="Arial"/>
              <a:ea typeface="Arial"/>
              <a:cs typeface="Arial"/>
              <a:sym typeface="Arial"/>
            </a:endParaRPr>
          </a:p>
        </p:txBody>
      </p:sp>
      <p:sp>
        <p:nvSpPr>
          <p:cNvPr id="138" name="Google Shape;138;p13"/>
          <p:cNvSpPr/>
          <p:nvPr/>
        </p:nvSpPr>
        <p:spPr>
          <a:xfrm>
            <a:off x="2782373" y="33417"/>
            <a:ext cx="3209290" cy="0"/>
          </a:xfrm>
          <a:custGeom>
            <a:rect b="b" l="l" r="r" t="t"/>
            <a:pathLst>
              <a:path extrusionOk="0" h="120000" w="3209290">
                <a:moveTo>
                  <a:pt x="0" y="0"/>
                </a:moveTo>
                <a:lnTo>
                  <a:pt x="3208860" y="0"/>
                </a:lnTo>
              </a:path>
            </a:pathLst>
          </a:custGeom>
          <a:noFill/>
          <a:ln cap="flat" cmpd="sng" w="668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9" name="Google Shape;139;p13"/>
          <p:cNvSpPr/>
          <p:nvPr/>
        </p:nvSpPr>
        <p:spPr>
          <a:xfrm>
            <a:off x="5991233" y="33417"/>
            <a:ext cx="3152775" cy="0"/>
          </a:xfrm>
          <a:custGeom>
            <a:rect b="b" l="l" r="r" t="t"/>
            <a:pathLst>
              <a:path extrusionOk="0" h="120000" w="3152775">
                <a:moveTo>
                  <a:pt x="0" y="0"/>
                </a:moveTo>
                <a:lnTo>
                  <a:pt x="3152766" y="0"/>
                </a:lnTo>
              </a:path>
            </a:pathLst>
          </a:custGeom>
          <a:noFill/>
          <a:ln cap="flat" cmpd="sng" w="668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0" name="Google Shape;140;p13"/>
          <p:cNvSpPr/>
          <p:nvPr/>
        </p:nvSpPr>
        <p:spPr>
          <a:xfrm>
            <a:off x="0" y="33417"/>
            <a:ext cx="2782570" cy="0"/>
          </a:xfrm>
          <a:custGeom>
            <a:rect b="b" l="l" r="r" t="t"/>
            <a:pathLst>
              <a:path extrusionOk="0" h="120000" w="2782570">
                <a:moveTo>
                  <a:pt x="0" y="0"/>
                </a:moveTo>
                <a:lnTo>
                  <a:pt x="2782373" y="0"/>
                </a:lnTo>
              </a:path>
            </a:pathLst>
          </a:custGeom>
          <a:noFill/>
          <a:ln cap="flat" cmpd="sng" w="668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1" name="Google Shape;141;p13"/>
          <p:cNvSpPr/>
          <p:nvPr/>
        </p:nvSpPr>
        <p:spPr>
          <a:xfrm>
            <a:off x="2782373" y="5107179"/>
            <a:ext cx="3209290" cy="0"/>
          </a:xfrm>
          <a:custGeom>
            <a:rect b="b" l="l" r="r" t="t"/>
            <a:pathLst>
              <a:path extrusionOk="0" h="120000" w="3209290">
                <a:moveTo>
                  <a:pt x="0" y="0"/>
                </a:moveTo>
                <a:lnTo>
                  <a:pt x="3208860" y="0"/>
                </a:lnTo>
              </a:path>
            </a:pathLst>
          </a:custGeom>
          <a:noFill/>
          <a:ln cap="flat" cmpd="sng" w="72625">
            <a:solidFill>
              <a:srgbClr val="FF971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13"/>
          <p:cNvSpPr/>
          <p:nvPr/>
        </p:nvSpPr>
        <p:spPr>
          <a:xfrm>
            <a:off x="5991233" y="5107179"/>
            <a:ext cx="3152775" cy="0"/>
          </a:xfrm>
          <a:custGeom>
            <a:rect b="b" l="l" r="r" t="t"/>
            <a:pathLst>
              <a:path extrusionOk="0" h="120000" w="3152775">
                <a:moveTo>
                  <a:pt x="0" y="0"/>
                </a:moveTo>
                <a:lnTo>
                  <a:pt x="3152766" y="0"/>
                </a:lnTo>
              </a:path>
            </a:pathLst>
          </a:custGeom>
          <a:noFill/>
          <a:ln cap="flat" cmpd="sng" w="72625">
            <a:solidFill>
              <a:srgbClr val="F202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 name="Google Shape;143;p13"/>
          <p:cNvSpPr/>
          <p:nvPr/>
        </p:nvSpPr>
        <p:spPr>
          <a:xfrm>
            <a:off x="0" y="5107179"/>
            <a:ext cx="2782570" cy="0"/>
          </a:xfrm>
          <a:custGeom>
            <a:rect b="b" l="l" r="r" t="t"/>
            <a:pathLst>
              <a:path extrusionOk="0" h="120000" w="2782570">
                <a:moveTo>
                  <a:pt x="0" y="0"/>
                </a:moveTo>
                <a:lnTo>
                  <a:pt x="2782373" y="0"/>
                </a:lnTo>
              </a:path>
            </a:pathLst>
          </a:custGeom>
          <a:noFill/>
          <a:ln cap="flat" cmpd="sng" w="72625">
            <a:solidFill>
              <a:srgbClr val="7ECEF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 name="Google Shape;144;p13"/>
          <p:cNvSpPr txBox="1"/>
          <p:nvPr/>
        </p:nvSpPr>
        <p:spPr>
          <a:xfrm>
            <a:off x="8328540" y="4825420"/>
            <a:ext cx="178500" cy="153600"/>
          </a:xfrm>
          <a:prstGeom prst="rect">
            <a:avLst/>
          </a:prstGeom>
          <a:noFill/>
          <a:ln>
            <a:noFill/>
          </a:ln>
        </p:spPr>
        <p:txBody>
          <a:bodyPr anchorCtr="0" anchor="t" bIns="0" lIns="0" spcFirstLastPara="1" rIns="0" wrap="square" tIns="1900">
            <a:noAutofit/>
          </a:bodyPr>
          <a:lstStyle/>
          <a:p>
            <a:pPr indent="0" lvl="0" marL="25400" marR="0" rtl="0" algn="l">
              <a:lnSpc>
                <a:spcPct val="100000"/>
              </a:lnSpc>
              <a:spcBef>
                <a:spcPts val="0"/>
              </a:spcBef>
              <a:spcAft>
                <a:spcPts val="0"/>
              </a:spcAft>
              <a:buNone/>
            </a:pPr>
            <a:fld id="{00000000-1234-1234-1234-123412341234}" type="slidenum">
              <a:rPr lang="en-US" sz="900">
                <a:solidFill>
                  <a:srgbClr val="888888"/>
                </a:solidFill>
                <a:latin typeface="Arial"/>
                <a:ea typeface="Arial"/>
                <a:cs typeface="Arial"/>
                <a:sym typeface="Arial"/>
              </a:rPr>
              <a:t>‹#›</a:t>
            </a:fld>
            <a:endParaRPr sz="9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4"/>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marR="0" rtl="0" algn="l">
              <a:lnSpc>
                <a:spcPct val="100000"/>
              </a:lnSpc>
              <a:spcBef>
                <a:spcPts val="0"/>
              </a:spcBef>
              <a:spcAft>
                <a:spcPts val="0"/>
              </a:spcAft>
              <a:buNone/>
            </a:pPr>
            <a:r>
              <a:rPr b="1" lang="en-US" sz="2000">
                <a:solidFill>
                  <a:srgbClr val="FFFFFF"/>
                </a:solidFill>
              </a:rPr>
              <a:t>Problem Definition</a:t>
            </a:r>
            <a:endParaRPr sz="2000">
              <a:latin typeface="Arial"/>
              <a:ea typeface="Arial"/>
              <a:cs typeface="Arial"/>
              <a:sym typeface="Arial"/>
            </a:endParaRPr>
          </a:p>
        </p:txBody>
      </p:sp>
      <p:sp>
        <p:nvSpPr>
          <p:cNvPr id="150" name="Google Shape;150;p14"/>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151" name="Google Shape;151;p14"/>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01</a:t>
            </a:r>
            <a:endParaRPr sz="3200"/>
          </a:p>
        </p:txBody>
      </p:sp>
      <p:sp>
        <p:nvSpPr>
          <p:cNvPr id="152" name="Google Shape;152;p14"/>
          <p:cNvSpPr txBox="1"/>
          <p:nvPr/>
        </p:nvSpPr>
        <p:spPr>
          <a:xfrm>
            <a:off x="424875" y="1022350"/>
            <a:ext cx="8530500" cy="7779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None/>
            </a:pPr>
            <a:r>
              <a:rPr lang="en-US" sz="2000">
                <a:solidFill>
                  <a:schemeClr val="dk1"/>
                </a:solidFill>
              </a:rPr>
              <a:t>A large-scale gallery of 11 types of GUI components for </a:t>
            </a:r>
            <a:r>
              <a:rPr lang="en-US" sz="2000">
                <a:solidFill>
                  <a:schemeClr val="dk1"/>
                </a:solidFill>
              </a:rPr>
              <a:t>Android</a:t>
            </a:r>
            <a:r>
              <a:rPr lang="en-US" sz="2000">
                <a:solidFill>
                  <a:schemeClr val="dk1"/>
                </a:solidFill>
              </a:rPr>
              <a:t> GUI design</a:t>
            </a:r>
            <a:endParaRPr sz="2000"/>
          </a:p>
        </p:txBody>
      </p:sp>
      <p:pic>
        <p:nvPicPr>
          <p:cNvPr id="153" name="Google Shape;153;p14"/>
          <p:cNvPicPr preferRelativeResize="0"/>
          <p:nvPr/>
        </p:nvPicPr>
        <p:blipFill>
          <a:blip r:embed="rId3">
            <a:alphaModFix/>
          </a:blip>
          <a:stretch>
            <a:fillRect/>
          </a:stretch>
        </p:blipFill>
        <p:spPr>
          <a:xfrm>
            <a:off x="2417575" y="1739725"/>
            <a:ext cx="4545075" cy="314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5"/>
          <p:cNvSpPr txBox="1"/>
          <p:nvPr/>
        </p:nvSpPr>
        <p:spPr>
          <a:xfrm>
            <a:off x="764604" y="0"/>
            <a:ext cx="8379600" cy="543000"/>
          </a:xfrm>
          <a:prstGeom prst="rect">
            <a:avLst/>
          </a:prstGeom>
          <a:solidFill>
            <a:srgbClr val="5B9BD5"/>
          </a:solidFill>
          <a:ln>
            <a:noFill/>
          </a:ln>
        </p:spPr>
        <p:txBody>
          <a:bodyPr anchorCtr="0" anchor="t" bIns="0" lIns="0" spcFirstLastPara="1" rIns="0" wrap="square" tIns="127000">
            <a:noAutofit/>
          </a:bodyPr>
          <a:lstStyle/>
          <a:p>
            <a:pPr indent="0" lvl="0" marL="98425" marR="0" rtl="0" algn="l">
              <a:lnSpc>
                <a:spcPct val="100000"/>
              </a:lnSpc>
              <a:spcBef>
                <a:spcPts val="0"/>
              </a:spcBef>
              <a:spcAft>
                <a:spcPts val="0"/>
              </a:spcAft>
              <a:buNone/>
            </a:pPr>
            <a:r>
              <a:rPr b="1" lang="en-US" sz="2000">
                <a:solidFill>
                  <a:srgbClr val="FFFFFF"/>
                </a:solidFill>
              </a:rPr>
              <a:t>Problem Definition</a:t>
            </a:r>
            <a:endParaRPr sz="2000">
              <a:latin typeface="Arial"/>
              <a:ea typeface="Arial"/>
              <a:cs typeface="Arial"/>
              <a:sym typeface="Arial"/>
            </a:endParaRPr>
          </a:p>
        </p:txBody>
      </p:sp>
      <p:sp>
        <p:nvSpPr>
          <p:cNvPr id="159" name="Google Shape;159;p15"/>
          <p:cNvSpPr txBox="1"/>
          <p:nvPr>
            <p:ph idx="12" type="sldNum"/>
          </p:nvPr>
        </p:nvSpPr>
        <p:spPr>
          <a:xfrm>
            <a:off x="8763069" y="4773206"/>
            <a:ext cx="192300" cy="167700"/>
          </a:xfrm>
          <a:prstGeom prst="rect">
            <a:avLst/>
          </a:prstGeom>
          <a:noFill/>
          <a:ln>
            <a:noFill/>
          </a:ln>
        </p:spPr>
        <p:txBody>
          <a:bodyPr anchorCtr="0" anchor="t" bIns="0" lIns="0" spcFirstLastPara="1" rIns="0" wrap="square" tIns="625">
            <a:noAutofit/>
          </a:bodyPr>
          <a:lstStyle/>
          <a:p>
            <a:pPr indent="0" lvl="0" marL="25400" rtl="0" algn="l">
              <a:lnSpc>
                <a:spcPct val="100000"/>
              </a:lnSpc>
              <a:spcBef>
                <a:spcPts val="0"/>
              </a:spcBef>
              <a:spcAft>
                <a:spcPts val="0"/>
              </a:spcAft>
              <a:buNone/>
            </a:pPr>
            <a:fld id="{00000000-1234-1234-1234-123412341234}" type="slidenum">
              <a:rPr lang="en-US"/>
              <a:t>‹#›</a:t>
            </a:fld>
            <a:endParaRPr/>
          </a:p>
        </p:txBody>
      </p:sp>
      <p:sp>
        <p:nvSpPr>
          <p:cNvPr id="160" name="Google Shape;160;p15"/>
          <p:cNvSpPr txBox="1"/>
          <p:nvPr>
            <p:ph type="title"/>
          </p:nvPr>
        </p:nvSpPr>
        <p:spPr>
          <a:xfrm>
            <a:off x="223454" y="0"/>
            <a:ext cx="541800" cy="543000"/>
          </a:xfrm>
          <a:prstGeom prst="rect">
            <a:avLst/>
          </a:prstGeom>
          <a:solidFill>
            <a:srgbClr val="ACCCE9"/>
          </a:solidFill>
          <a:ln>
            <a:noFill/>
          </a:ln>
        </p:spPr>
        <p:txBody>
          <a:bodyPr anchorCtr="0" anchor="t" bIns="0" lIns="0" spcFirstLastPara="1" rIns="0" wrap="square" tIns="0">
            <a:noAutofit/>
          </a:bodyPr>
          <a:lstStyle/>
          <a:p>
            <a:pPr indent="0" lvl="0" marL="30480" rtl="0" algn="l">
              <a:lnSpc>
                <a:spcPct val="116875"/>
              </a:lnSpc>
              <a:spcBef>
                <a:spcPts val="0"/>
              </a:spcBef>
              <a:spcAft>
                <a:spcPts val="0"/>
              </a:spcAft>
              <a:buNone/>
            </a:pPr>
            <a:r>
              <a:rPr lang="en-US" sz="3200">
                <a:solidFill>
                  <a:srgbClr val="206BCE"/>
                </a:solidFill>
              </a:rPr>
              <a:t>01</a:t>
            </a:r>
            <a:endParaRPr sz="3200"/>
          </a:p>
        </p:txBody>
      </p:sp>
      <p:sp>
        <p:nvSpPr>
          <p:cNvPr id="161" name="Google Shape;161;p15"/>
          <p:cNvSpPr txBox="1"/>
          <p:nvPr/>
        </p:nvSpPr>
        <p:spPr>
          <a:xfrm>
            <a:off x="424875" y="1022350"/>
            <a:ext cx="8530500" cy="7779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None/>
            </a:pPr>
            <a:r>
              <a:t/>
            </a:r>
            <a:endParaRPr sz="1900"/>
          </a:p>
        </p:txBody>
      </p:sp>
      <p:sp>
        <p:nvSpPr>
          <p:cNvPr id="162" name="Google Shape;162;p15"/>
          <p:cNvSpPr txBox="1"/>
          <p:nvPr/>
        </p:nvSpPr>
        <p:spPr>
          <a:xfrm>
            <a:off x="424875" y="1022350"/>
            <a:ext cx="8530500" cy="777900"/>
          </a:xfrm>
          <a:prstGeom prst="rect">
            <a:avLst/>
          </a:prstGeom>
          <a:noFill/>
          <a:ln>
            <a:noFill/>
          </a:ln>
        </p:spPr>
        <p:txBody>
          <a:bodyPr anchorCtr="0" anchor="t" bIns="0" lIns="0" spcFirstLastPara="1" rIns="0" wrap="square" tIns="25400">
            <a:noAutofit/>
          </a:bodyPr>
          <a:lstStyle/>
          <a:p>
            <a:pPr indent="0" lvl="0" marL="0" rtl="0" algn="l">
              <a:lnSpc>
                <a:spcPct val="115000"/>
              </a:lnSpc>
              <a:spcBef>
                <a:spcPts val="1200"/>
              </a:spcBef>
              <a:spcAft>
                <a:spcPts val="1200"/>
              </a:spcAft>
              <a:buNone/>
            </a:pPr>
            <a:r>
              <a:rPr b="1" lang="en-US" sz="2000">
                <a:solidFill>
                  <a:schemeClr val="dk1"/>
                </a:solidFill>
              </a:rPr>
              <a:t>Application introduction screenshots</a:t>
            </a:r>
            <a:r>
              <a:rPr lang="en-US" sz="2000">
                <a:solidFill>
                  <a:schemeClr val="dk1"/>
                </a:solidFill>
              </a:rPr>
              <a:t> in market usually illustrates the most important features and the best-designed GUIs of an application</a:t>
            </a:r>
            <a:endParaRPr sz="2000"/>
          </a:p>
        </p:txBody>
      </p:sp>
      <p:pic>
        <p:nvPicPr>
          <p:cNvPr id="163" name="Google Shape;163;p15"/>
          <p:cNvPicPr preferRelativeResize="0"/>
          <p:nvPr/>
        </p:nvPicPr>
        <p:blipFill>
          <a:blip r:embed="rId3">
            <a:alphaModFix/>
          </a:blip>
          <a:stretch>
            <a:fillRect/>
          </a:stretch>
        </p:blipFill>
        <p:spPr>
          <a:xfrm>
            <a:off x="1152938" y="2013175"/>
            <a:ext cx="6838136" cy="30384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